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5" r:id="rId5"/>
    <p:sldId id="276" r:id="rId6"/>
    <p:sldId id="260" r:id="rId7"/>
    <p:sldId id="261" r:id="rId8"/>
    <p:sldId id="262" r:id="rId9"/>
    <p:sldId id="274" r:id="rId10"/>
    <p:sldId id="287" r:id="rId11"/>
    <p:sldId id="288" r:id="rId12"/>
    <p:sldId id="264" r:id="rId13"/>
    <p:sldId id="271" r:id="rId14"/>
    <p:sldId id="273" r:id="rId15"/>
    <p:sldId id="259" r:id="rId16"/>
    <p:sldId id="265" r:id="rId17"/>
    <p:sldId id="269" r:id="rId18"/>
    <p:sldId id="266" r:id="rId19"/>
    <p:sldId id="277" r:id="rId20"/>
    <p:sldId id="267" r:id="rId21"/>
    <p:sldId id="272" r:id="rId22"/>
    <p:sldId id="278" r:id="rId23"/>
    <p:sldId id="279" r:id="rId24"/>
    <p:sldId id="280" r:id="rId25"/>
    <p:sldId id="282" r:id="rId26"/>
    <p:sldId id="283" r:id="rId27"/>
    <p:sldId id="285" r:id="rId28"/>
    <p:sldId id="286"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128" d="100"/>
          <a:sy n="128" d="100"/>
        </p:scale>
        <p:origin x="5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7/20/22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7/20/22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C439F-D97A-4156-BD8E-227D7199F304}"/>
              </a:ext>
            </a:extLst>
          </p:cNvPr>
          <p:cNvSpPr>
            <a:spLocks noGrp="1"/>
          </p:cNvSpPr>
          <p:nvPr>
            <p:ph type="ctrTitle"/>
          </p:nvPr>
        </p:nvSpPr>
        <p:spPr/>
        <p:txBody>
          <a:bodyPr>
            <a:normAutofit/>
          </a:bodyPr>
          <a:lstStyle/>
          <a:p>
            <a:pPr algn="r"/>
            <a:r>
              <a:rPr lang="en-CA" sz="6000" dirty="0"/>
              <a:t>How to Listen Well</a:t>
            </a:r>
          </a:p>
        </p:txBody>
      </p:sp>
      <p:sp>
        <p:nvSpPr>
          <p:cNvPr id="3" name="Subtitle 2">
            <a:extLst>
              <a:ext uri="{FF2B5EF4-FFF2-40B4-BE49-F238E27FC236}">
                <a16:creationId xmlns:a16="http://schemas.microsoft.com/office/drawing/2014/main" id="{40397A93-D066-450E-8267-DE6A8192157F}"/>
              </a:ext>
            </a:extLst>
          </p:cNvPr>
          <p:cNvSpPr>
            <a:spLocks noGrp="1"/>
          </p:cNvSpPr>
          <p:nvPr>
            <p:ph type="subTitle" idx="1"/>
          </p:nvPr>
        </p:nvSpPr>
        <p:spPr/>
        <p:txBody>
          <a:bodyPr>
            <a:normAutofit/>
          </a:bodyPr>
          <a:lstStyle/>
          <a:p>
            <a:pPr algn="r"/>
            <a:r>
              <a:rPr lang="en-CA" sz="2800" cap="none" dirty="0">
                <a:ln w="0"/>
                <a:solidFill>
                  <a:schemeClr val="accent1"/>
                </a:solidFill>
                <a:effectLst>
                  <a:outerShdw blurRad="38100" dist="25400" dir="5400000" algn="ctr" rotWithShape="0">
                    <a:srgbClr val="6E747A">
                      <a:alpha val="43000"/>
                    </a:srgbClr>
                  </a:outerShdw>
                </a:effectLst>
              </a:rPr>
              <a:t>SESSION 1 – BEING PRESENT</a:t>
            </a:r>
          </a:p>
        </p:txBody>
      </p:sp>
    </p:spTree>
    <p:extLst>
      <p:ext uri="{BB962C8B-B14F-4D97-AF65-F5344CB8AC3E}">
        <p14:creationId xmlns:p14="http://schemas.microsoft.com/office/powerpoint/2010/main" val="1635316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218EE9E0-CD9D-4E3E-97A7-ABD2A45E14A2}"/>
              </a:ext>
            </a:extLst>
          </p:cNvPr>
          <p:cNvSpPr>
            <a:spLocks noGrp="1"/>
          </p:cNvSpPr>
          <p:nvPr>
            <p:ph type="title"/>
          </p:nvPr>
        </p:nvSpPr>
        <p:spPr>
          <a:xfrm>
            <a:off x="812205" y="804519"/>
            <a:ext cx="3241820" cy="4431360"/>
          </a:xfrm>
        </p:spPr>
        <p:txBody>
          <a:bodyPr anchor="ctr">
            <a:normAutofit/>
          </a:bodyPr>
          <a:lstStyle/>
          <a:p>
            <a:pPr algn="ctr"/>
            <a:r>
              <a:rPr lang="en-CA" dirty="0"/>
              <a:t>Luke 7:36-50</a:t>
            </a:r>
          </a:p>
        </p:txBody>
      </p:sp>
      <p:cxnSp>
        <p:nvCxnSpPr>
          <p:cNvPr id="12" name="Straight Connector 11">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5156"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512BFFD-02A1-4456-8F34-31E7784133E7}"/>
              </a:ext>
            </a:extLst>
          </p:cNvPr>
          <p:cNvSpPr>
            <a:spLocks noGrp="1"/>
          </p:cNvSpPr>
          <p:nvPr>
            <p:ph idx="1"/>
          </p:nvPr>
        </p:nvSpPr>
        <p:spPr>
          <a:xfrm>
            <a:off x="4637863" y="804520"/>
            <a:ext cx="6102559" cy="4989790"/>
          </a:xfrm>
        </p:spPr>
        <p:txBody>
          <a:bodyPr anchor="ctr">
            <a:normAutofit/>
          </a:bodyPr>
          <a:lstStyle/>
          <a:p>
            <a:pPr marL="0" indent="0">
              <a:buNone/>
            </a:pPr>
            <a:r>
              <a:rPr lang="en-US" i="1" dirty="0"/>
              <a:t>Then turning toward the woman he said to Simon, “</a:t>
            </a:r>
            <a:r>
              <a:rPr lang="en-US" b="1" i="1" dirty="0"/>
              <a:t>Do you see this woman? </a:t>
            </a:r>
            <a:r>
              <a:rPr lang="en-US" i="1" dirty="0"/>
              <a:t>I entered your house; you gave me no water for my feet, but she has wet my feet with her tears and wiped them with her hair. You gave me no kiss, but from the time I came in she has not ceased to kiss my feet. You did not anoint my head with oil, but she has anointed my feet with ointment. Therefore I tell you, </a:t>
            </a:r>
            <a:r>
              <a:rPr lang="en-US" b="1" i="1" dirty="0"/>
              <a:t>her sins, which are many, are forgiven</a:t>
            </a:r>
            <a:r>
              <a:rPr lang="en-US" i="1" dirty="0"/>
              <a:t>—for she loved much. But he who is forgiven little, loves little.” And he said to her, “Your sins are forgiven.” Then those who were at table with him began to say among themselves, “Who is this, who even forgives sins?” And he said to the woman, “</a:t>
            </a:r>
            <a:r>
              <a:rPr lang="en-US" b="1" i="1" dirty="0"/>
              <a:t>Your faith has saved you; go in peace</a:t>
            </a:r>
            <a:r>
              <a:rPr lang="en-US" i="1" dirty="0"/>
              <a:t>.”</a:t>
            </a:r>
            <a:endParaRPr lang="en-CA" i="1" dirty="0"/>
          </a:p>
        </p:txBody>
      </p:sp>
      <p:pic>
        <p:nvPicPr>
          <p:cNvPr id="14" name="Picture 13">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343263100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218EE9E0-CD9D-4E3E-97A7-ABD2A45E14A2}"/>
              </a:ext>
            </a:extLst>
          </p:cNvPr>
          <p:cNvSpPr>
            <a:spLocks noGrp="1"/>
          </p:cNvSpPr>
          <p:nvPr>
            <p:ph type="title"/>
          </p:nvPr>
        </p:nvSpPr>
        <p:spPr>
          <a:xfrm>
            <a:off x="812205" y="804519"/>
            <a:ext cx="3241820" cy="4431360"/>
          </a:xfrm>
        </p:spPr>
        <p:txBody>
          <a:bodyPr anchor="ctr">
            <a:normAutofit/>
          </a:bodyPr>
          <a:lstStyle/>
          <a:p>
            <a:pPr algn="ctr"/>
            <a:r>
              <a:rPr lang="en-CA" dirty="0"/>
              <a:t>Luke 8:40-48</a:t>
            </a:r>
          </a:p>
        </p:txBody>
      </p:sp>
      <p:cxnSp>
        <p:nvCxnSpPr>
          <p:cNvPr id="12" name="Straight Connector 11">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5156"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512BFFD-02A1-4456-8F34-31E7784133E7}"/>
              </a:ext>
            </a:extLst>
          </p:cNvPr>
          <p:cNvSpPr>
            <a:spLocks noGrp="1"/>
          </p:cNvSpPr>
          <p:nvPr>
            <p:ph idx="1"/>
          </p:nvPr>
        </p:nvSpPr>
        <p:spPr>
          <a:xfrm>
            <a:off x="4637863" y="804520"/>
            <a:ext cx="6102559" cy="4989790"/>
          </a:xfrm>
        </p:spPr>
        <p:txBody>
          <a:bodyPr anchor="ctr">
            <a:normAutofit/>
          </a:bodyPr>
          <a:lstStyle/>
          <a:p>
            <a:pPr marL="0" indent="0">
              <a:buNone/>
            </a:pPr>
            <a:r>
              <a:rPr lang="en-US" i="1" dirty="0"/>
              <a:t>And when the woman saw that she was not hidden, she came trembling, and falling down before him declared in the presence of all the people why she had touched him, and how she had been immediately healed. And he said to her, “</a:t>
            </a:r>
            <a:r>
              <a:rPr lang="en-US" b="1" i="1" dirty="0"/>
              <a:t>Daughter, your faith has made you well; go in peace.</a:t>
            </a:r>
            <a:r>
              <a:rPr lang="en-US" i="1" dirty="0"/>
              <a:t>”</a:t>
            </a:r>
            <a:endParaRPr lang="en-CA" i="1" dirty="0"/>
          </a:p>
        </p:txBody>
      </p:sp>
      <p:pic>
        <p:nvPicPr>
          <p:cNvPr id="14" name="Picture 13">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81251535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8736BE-B12D-47A0-AA77-BB085EF54E3C}"/>
              </a:ext>
            </a:extLst>
          </p:cNvPr>
          <p:cNvSpPr>
            <a:spLocks noGrp="1"/>
          </p:cNvSpPr>
          <p:nvPr>
            <p:ph type="ctrTitle"/>
          </p:nvPr>
        </p:nvSpPr>
        <p:spPr>
          <a:xfrm>
            <a:off x="1557071" y="1584552"/>
            <a:ext cx="9099255" cy="2537251"/>
          </a:xfrm>
        </p:spPr>
        <p:txBody>
          <a:bodyPr anchor="ctr">
            <a:normAutofit/>
          </a:bodyPr>
          <a:lstStyle/>
          <a:p>
            <a:pPr algn="ctr"/>
            <a:r>
              <a:rPr lang="en-CA" sz="7200" dirty="0">
                <a:solidFill>
                  <a:srgbClr val="454545"/>
                </a:solidFill>
              </a:rPr>
              <a:t>What is our Calling?</a:t>
            </a:r>
          </a:p>
        </p:txBody>
      </p:sp>
      <p:sp>
        <p:nvSpPr>
          <p:cNvPr id="3" name="Subtitle 2">
            <a:extLst>
              <a:ext uri="{FF2B5EF4-FFF2-40B4-BE49-F238E27FC236}">
                <a16:creationId xmlns:a16="http://schemas.microsoft.com/office/drawing/2014/main" id="{EB6F6782-8D51-4BDB-9567-FF0D21BF6530}"/>
              </a:ext>
            </a:extLst>
          </p:cNvPr>
          <p:cNvSpPr>
            <a:spLocks noGrp="1"/>
          </p:cNvSpPr>
          <p:nvPr>
            <p:ph type="subTitle" idx="1"/>
          </p:nvPr>
        </p:nvSpPr>
        <p:spPr>
          <a:xfrm>
            <a:off x="1535372" y="4133234"/>
            <a:ext cx="9120954" cy="744373"/>
          </a:xfrm>
        </p:spPr>
        <p:txBody>
          <a:bodyPr>
            <a:normAutofit/>
          </a:bodyPr>
          <a:lstStyle/>
          <a:p>
            <a:pPr algn="ctr"/>
            <a:r>
              <a:rPr lang="en-CA" cap="none" dirty="0">
                <a:ln w="0"/>
                <a:solidFill>
                  <a:schemeClr val="accent1"/>
                </a:solidFill>
                <a:effectLst>
                  <a:outerShdw blurRad="38100" dist="25400" dir="5400000" algn="ctr" rotWithShape="0">
                    <a:srgbClr val="6E747A">
                      <a:alpha val="43000"/>
                    </a:srgbClr>
                  </a:outerShdw>
                </a:effectLst>
              </a:rPr>
              <a:t>TO IMITATE CHRIST</a:t>
            </a:r>
          </a:p>
        </p:txBody>
      </p:sp>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031805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F0AB17F6-592B-45CB-96F6-705C9825A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8736BE-B12D-47A0-AA77-BB085EF54E3C}"/>
              </a:ext>
            </a:extLst>
          </p:cNvPr>
          <p:cNvSpPr>
            <a:spLocks noGrp="1"/>
          </p:cNvSpPr>
          <p:nvPr>
            <p:ph type="ctrTitle"/>
          </p:nvPr>
        </p:nvSpPr>
        <p:spPr>
          <a:xfrm>
            <a:off x="5039068" y="802298"/>
            <a:ext cx="6015784" cy="5116985"/>
          </a:xfrm>
        </p:spPr>
        <p:txBody>
          <a:bodyPr anchor="ctr">
            <a:normAutofit/>
          </a:bodyPr>
          <a:lstStyle/>
          <a:p>
            <a:r>
              <a:rPr lang="en-CA" sz="3600" dirty="0"/>
              <a:t>know others</a:t>
            </a:r>
            <a:br>
              <a:rPr lang="en-CA" sz="3600" dirty="0"/>
            </a:br>
            <a:br>
              <a:rPr lang="en-CA" sz="3600" dirty="0"/>
            </a:br>
            <a:r>
              <a:rPr lang="en-CA" sz="3600" dirty="0"/>
              <a:t>love others</a:t>
            </a:r>
            <a:br>
              <a:rPr lang="en-CA" sz="3600" dirty="0"/>
            </a:br>
            <a:br>
              <a:rPr lang="en-CA" sz="3600" dirty="0"/>
            </a:br>
            <a:r>
              <a:rPr lang="en-CA" sz="3600" dirty="0"/>
              <a:t>move toward others</a:t>
            </a:r>
          </a:p>
        </p:txBody>
      </p:sp>
      <p:sp>
        <p:nvSpPr>
          <p:cNvPr id="3" name="Subtitle 2">
            <a:extLst>
              <a:ext uri="{FF2B5EF4-FFF2-40B4-BE49-F238E27FC236}">
                <a16:creationId xmlns:a16="http://schemas.microsoft.com/office/drawing/2014/main" id="{EB6F6782-8D51-4BDB-9567-FF0D21BF6530}"/>
              </a:ext>
            </a:extLst>
          </p:cNvPr>
          <p:cNvSpPr>
            <a:spLocks noGrp="1"/>
          </p:cNvSpPr>
          <p:nvPr>
            <p:ph type="subTitle" idx="1"/>
          </p:nvPr>
        </p:nvSpPr>
        <p:spPr>
          <a:xfrm>
            <a:off x="533400" y="802298"/>
            <a:ext cx="3736126" cy="5116985"/>
          </a:xfrm>
        </p:spPr>
        <p:txBody>
          <a:bodyPr anchor="ctr">
            <a:normAutofit/>
          </a:bodyPr>
          <a:lstStyle/>
          <a:p>
            <a:pPr algn="r"/>
            <a:r>
              <a:rPr lang="en-CA" sz="2200" dirty="0"/>
              <a:t>To imitate Christ is to…</a:t>
            </a:r>
          </a:p>
        </p:txBody>
      </p:sp>
      <p:cxnSp>
        <p:nvCxnSpPr>
          <p:cNvPr id="27" name="Straight Connector 26">
            <a:extLst>
              <a:ext uri="{FF2B5EF4-FFF2-40B4-BE49-F238E27FC236}">
                <a16:creationId xmlns:a16="http://schemas.microsoft.com/office/drawing/2014/main" id="{5A9284E7-0823-472D-9963-18D89DFEB8B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760590"/>
            <a:ext cx="0" cy="3200400"/>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49606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D0712110-0BC1-4B31-B3BB-63B44222E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466B5F3-C053-4580-B04A-1EF949888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BD8736BE-B12D-47A0-AA77-BB085EF54E3C}"/>
              </a:ext>
            </a:extLst>
          </p:cNvPr>
          <p:cNvSpPr>
            <a:spLocks noGrp="1"/>
          </p:cNvSpPr>
          <p:nvPr>
            <p:ph type="ctrTitle"/>
          </p:nvPr>
        </p:nvSpPr>
        <p:spPr>
          <a:xfrm>
            <a:off x="1452616" y="962902"/>
            <a:ext cx="4176384" cy="2380828"/>
          </a:xfrm>
        </p:spPr>
        <p:txBody>
          <a:bodyPr>
            <a:normAutofit/>
          </a:bodyPr>
          <a:lstStyle/>
          <a:p>
            <a:r>
              <a:rPr lang="en-CA" sz="4800" dirty="0"/>
              <a:t>Some reminders</a:t>
            </a:r>
          </a:p>
        </p:txBody>
      </p:sp>
      <p:sp>
        <p:nvSpPr>
          <p:cNvPr id="5" name="Subtitle 4">
            <a:extLst>
              <a:ext uri="{FF2B5EF4-FFF2-40B4-BE49-F238E27FC236}">
                <a16:creationId xmlns:a16="http://schemas.microsoft.com/office/drawing/2014/main" id="{E1A73692-76AC-4268-8377-8C9FB94C3120}"/>
              </a:ext>
            </a:extLst>
          </p:cNvPr>
          <p:cNvSpPr>
            <a:spLocks noGrp="1"/>
          </p:cNvSpPr>
          <p:nvPr>
            <p:ph type="subTitle" idx="1"/>
          </p:nvPr>
        </p:nvSpPr>
        <p:spPr>
          <a:xfrm>
            <a:off x="1452617" y="3531204"/>
            <a:ext cx="4171479" cy="1610643"/>
          </a:xfrm>
        </p:spPr>
        <p:txBody>
          <a:bodyPr>
            <a:normAutofit/>
          </a:bodyPr>
          <a:lstStyle/>
          <a:p>
            <a:endParaRPr lang="en-CA" sz="1600" dirty="0"/>
          </a:p>
        </p:txBody>
      </p:sp>
      <p:cxnSp>
        <p:nvCxnSpPr>
          <p:cNvPr id="31" name="Straight Connector 30">
            <a:extLst>
              <a:ext uri="{FF2B5EF4-FFF2-40B4-BE49-F238E27FC236}">
                <a16:creationId xmlns:a16="http://schemas.microsoft.com/office/drawing/2014/main" id="{FA6123F2-4B61-414F-A7E5-5B7828EACA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7" y="3528543"/>
            <a:ext cx="417147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4" name="Graphic 23" descr="Warning">
            <a:extLst>
              <a:ext uri="{FF2B5EF4-FFF2-40B4-BE49-F238E27FC236}">
                <a16:creationId xmlns:a16="http://schemas.microsoft.com/office/drawing/2014/main" id="{182A87AF-8C9A-ACAB-7303-78B599A398E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44251" y="805583"/>
            <a:ext cx="4660762" cy="4660762"/>
          </a:xfrm>
          <a:prstGeom prst="rect">
            <a:avLst/>
          </a:prstGeom>
        </p:spPr>
      </p:pic>
      <p:pic>
        <p:nvPicPr>
          <p:cNvPr id="33" name="Picture 32">
            <a:extLst>
              <a:ext uri="{FF2B5EF4-FFF2-40B4-BE49-F238E27FC236}">
                <a16:creationId xmlns:a16="http://schemas.microsoft.com/office/drawing/2014/main" id="{25CED634-E2D0-4AB7-96DD-816C9B52C5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5" name="Straight Connector 34">
            <a:extLst>
              <a:ext uri="{FF2B5EF4-FFF2-40B4-BE49-F238E27FC236}">
                <a16:creationId xmlns:a16="http://schemas.microsoft.com/office/drawing/2014/main" id="{FCDDCDFB-696D-4FDF-9B58-24F71B7C37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9202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iterate>
                                    <p:tmPct val="10000"/>
                                  </p:iterate>
                                  <p:childTnLst>
                                    <p:set>
                                      <p:cBhvr>
                                        <p:cTn id="6" dur="1" fill="hold">
                                          <p:stCondLst>
                                            <p:cond delay="0"/>
                                          </p:stCondLst>
                                        </p:cTn>
                                        <p:tgtEl>
                                          <p:spTgt spid="24"/>
                                        </p:tgtEl>
                                        <p:attrNameLst>
                                          <p:attrName>style.visibility</p:attrName>
                                        </p:attrNameLst>
                                      </p:cBhvr>
                                      <p:to>
                                        <p:strVal val="visible"/>
                                      </p:to>
                                    </p:set>
                                    <p:animEffect transition="in" filter="fade">
                                      <p:cBhvr>
                                        <p:cTn id="7" dur="700"/>
                                        <p:tgtEl>
                                          <p:spTgt spid="24"/>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655BA-1319-4BEB-BF40-6298ECF9DCCB}"/>
              </a:ext>
            </a:extLst>
          </p:cNvPr>
          <p:cNvSpPr>
            <a:spLocks noGrp="1"/>
          </p:cNvSpPr>
          <p:nvPr>
            <p:ph type="title"/>
          </p:nvPr>
        </p:nvSpPr>
        <p:spPr/>
        <p:txBody>
          <a:bodyPr/>
          <a:lstStyle/>
          <a:p>
            <a:r>
              <a:rPr lang="en-CA" dirty="0"/>
              <a:t>We are created for relationship</a:t>
            </a:r>
          </a:p>
        </p:txBody>
      </p:sp>
      <p:sp>
        <p:nvSpPr>
          <p:cNvPr id="3" name="Text Placeholder 2">
            <a:extLst>
              <a:ext uri="{FF2B5EF4-FFF2-40B4-BE49-F238E27FC236}">
                <a16:creationId xmlns:a16="http://schemas.microsoft.com/office/drawing/2014/main" id="{D46441A1-E910-40EF-B2A6-E8D0732E7737}"/>
              </a:ext>
            </a:extLst>
          </p:cNvPr>
          <p:cNvSpPr>
            <a:spLocks noGrp="1"/>
          </p:cNvSpPr>
          <p:nvPr>
            <p:ph type="body" idx="1"/>
          </p:nvPr>
        </p:nvSpPr>
        <p:spPr/>
        <p:txBody>
          <a:bodyPr/>
          <a:lstStyle/>
          <a:p>
            <a:r>
              <a:rPr lang="en-CA" dirty="0"/>
              <a:t>Genesis 2:18</a:t>
            </a:r>
          </a:p>
        </p:txBody>
      </p:sp>
      <p:sp>
        <p:nvSpPr>
          <p:cNvPr id="4" name="Content Placeholder 3">
            <a:extLst>
              <a:ext uri="{FF2B5EF4-FFF2-40B4-BE49-F238E27FC236}">
                <a16:creationId xmlns:a16="http://schemas.microsoft.com/office/drawing/2014/main" id="{B542E8BE-60BA-4104-82AB-33096C677025}"/>
              </a:ext>
            </a:extLst>
          </p:cNvPr>
          <p:cNvSpPr>
            <a:spLocks noGrp="1"/>
          </p:cNvSpPr>
          <p:nvPr>
            <p:ph sz="half" idx="2"/>
          </p:nvPr>
        </p:nvSpPr>
        <p:spPr>
          <a:xfrm>
            <a:off x="1447191" y="2824270"/>
            <a:ext cx="5802696" cy="702702"/>
          </a:xfrm>
        </p:spPr>
        <p:txBody>
          <a:bodyPr>
            <a:normAutofit/>
          </a:bodyPr>
          <a:lstStyle/>
          <a:p>
            <a:r>
              <a:rPr lang="en-CA" sz="1800" i="1" dirty="0"/>
              <a:t>God says “It is </a:t>
            </a:r>
            <a:r>
              <a:rPr lang="en-CA" sz="1800" b="1" i="1" dirty="0"/>
              <a:t>not good </a:t>
            </a:r>
            <a:r>
              <a:rPr lang="en-CA" sz="1800" i="1" dirty="0"/>
              <a:t>for man to be alone”</a:t>
            </a:r>
          </a:p>
        </p:txBody>
      </p:sp>
      <p:sp>
        <p:nvSpPr>
          <p:cNvPr id="5" name="Text Placeholder 2">
            <a:extLst>
              <a:ext uri="{FF2B5EF4-FFF2-40B4-BE49-F238E27FC236}">
                <a16:creationId xmlns:a16="http://schemas.microsoft.com/office/drawing/2014/main" id="{C8F6CBA2-778B-4DAB-97A4-950136208687}"/>
              </a:ext>
            </a:extLst>
          </p:cNvPr>
          <p:cNvSpPr txBox="1">
            <a:spLocks/>
          </p:cNvSpPr>
          <p:nvPr/>
        </p:nvSpPr>
        <p:spPr>
          <a:xfrm>
            <a:off x="5093478" y="3429000"/>
            <a:ext cx="4645152" cy="801943"/>
          </a:xfrm>
          <a:prstGeom prst="rect">
            <a:avLst/>
          </a:prstGeom>
        </p:spPr>
        <p:txBody>
          <a:bodyPr vert="horz" lIns="91440" tIns="45720" rIns="91440" bIns="45720" rtlCol="0" anchor="b">
            <a:normAutofit/>
          </a:bodyPr>
          <a:lstStyle>
            <a:lvl1pPr marL="0" indent="0" algn="l" defTabSz="914400" rtl="0" eaLnBrk="1" latinLnBrk="0" hangingPunct="1">
              <a:lnSpc>
                <a:spcPct val="100000"/>
              </a:lnSpc>
              <a:spcBef>
                <a:spcPts val="1000"/>
              </a:spcBef>
              <a:buClr>
                <a:schemeClr val="accent1"/>
              </a:buClr>
              <a:buSzPct val="100000"/>
              <a:buFont typeface="Arial" panose="020B0604020202020204" pitchFamily="34" charset="0"/>
              <a:buNone/>
              <a:defRPr sz="2200" b="0" kern="1200" cap="all" baseline="0">
                <a:solidFill>
                  <a:schemeClr val="accent1"/>
                </a:solidFill>
                <a:effectLst/>
                <a:latin typeface="+mn-lt"/>
                <a:ea typeface="+mn-ea"/>
                <a:cs typeface="+mn-cs"/>
              </a:defRPr>
            </a:lvl1pPr>
            <a:lvl2pPr marL="4572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2000" b="1" kern="1200" cap="none" baseline="0">
                <a:solidFill>
                  <a:schemeClr val="tx1"/>
                </a:solidFill>
                <a:effectLst/>
                <a:latin typeface="+mn-lt"/>
                <a:ea typeface="+mn-ea"/>
                <a:cs typeface="+mn-cs"/>
              </a:defRPr>
            </a:lvl2pPr>
            <a:lvl3pPr marL="9144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800" b="1" kern="1200">
                <a:solidFill>
                  <a:schemeClr val="tx1"/>
                </a:solidFill>
                <a:effectLst/>
                <a:latin typeface="+mn-lt"/>
                <a:ea typeface="+mn-ea"/>
                <a:cs typeface="+mn-cs"/>
              </a:defRPr>
            </a:lvl3pPr>
            <a:lvl4pPr marL="13716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b="1" kern="1200" cap="none" baseline="0">
                <a:solidFill>
                  <a:schemeClr val="tx1"/>
                </a:solidFill>
                <a:effectLst/>
                <a:latin typeface="+mn-lt"/>
                <a:ea typeface="+mn-ea"/>
                <a:cs typeface="+mn-cs"/>
              </a:defRPr>
            </a:lvl4pPr>
            <a:lvl5pPr marL="18288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b="1" kern="1200">
                <a:solidFill>
                  <a:schemeClr val="tx1"/>
                </a:solidFill>
                <a:effectLst/>
                <a:latin typeface="+mn-lt"/>
                <a:ea typeface="+mn-ea"/>
                <a:cs typeface="+mn-cs"/>
              </a:defRPr>
            </a:lvl5pPr>
            <a:lvl6pPr marL="22860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b="1" kern="1200">
                <a:solidFill>
                  <a:schemeClr val="tx1"/>
                </a:solidFill>
                <a:effectLst/>
                <a:latin typeface="+mn-lt"/>
                <a:ea typeface="+mn-ea"/>
                <a:cs typeface="+mn-cs"/>
              </a:defRPr>
            </a:lvl6pPr>
            <a:lvl7pPr marL="27432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b="1" kern="1200">
                <a:solidFill>
                  <a:schemeClr val="tx1"/>
                </a:solidFill>
                <a:effectLst/>
                <a:latin typeface="+mn-lt"/>
                <a:ea typeface="+mn-ea"/>
                <a:cs typeface="+mn-cs"/>
              </a:defRPr>
            </a:lvl7pPr>
            <a:lvl8pPr marL="32004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b="1" kern="1200" baseline="0">
                <a:solidFill>
                  <a:schemeClr val="tx1"/>
                </a:solidFill>
                <a:effectLst/>
                <a:latin typeface="+mn-lt"/>
                <a:ea typeface="+mn-ea"/>
                <a:cs typeface="+mn-cs"/>
              </a:defRPr>
            </a:lvl8pPr>
            <a:lvl9pPr marL="36576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b="1" kern="1200" baseline="0">
                <a:solidFill>
                  <a:schemeClr val="tx1"/>
                </a:solidFill>
                <a:effectLst/>
                <a:latin typeface="+mn-lt"/>
                <a:ea typeface="+mn-ea"/>
                <a:cs typeface="+mn-cs"/>
              </a:defRPr>
            </a:lvl9pPr>
          </a:lstStyle>
          <a:p>
            <a:r>
              <a:rPr lang="en-CA" dirty="0"/>
              <a:t>1 John 4:12</a:t>
            </a:r>
          </a:p>
        </p:txBody>
      </p:sp>
      <p:sp>
        <p:nvSpPr>
          <p:cNvPr id="6" name="Content Placeholder 3">
            <a:extLst>
              <a:ext uri="{FF2B5EF4-FFF2-40B4-BE49-F238E27FC236}">
                <a16:creationId xmlns:a16="http://schemas.microsoft.com/office/drawing/2014/main" id="{2121AFC7-2378-47F6-9608-6673149DE082}"/>
              </a:ext>
            </a:extLst>
          </p:cNvPr>
          <p:cNvSpPr txBox="1">
            <a:spLocks/>
          </p:cNvSpPr>
          <p:nvPr/>
        </p:nvSpPr>
        <p:spPr>
          <a:xfrm>
            <a:off x="5093477" y="4229673"/>
            <a:ext cx="5802696" cy="1583300"/>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sz="1800" i="1" dirty="0"/>
              <a:t>Beloved, if God so loved us, we also ought to love one another. No one has ever seen God; if we </a:t>
            </a:r>
            <a:r>
              <a:rPr lang="en-US" sz="1800" b="1" i="1" dirty="0"/>
              <a:t>love one another</a:t>
            </a:r>
            <a:r>
              <a:rPr lang="en-US" sz="1800" i="1" dirty="0"/>
              <a:t>, God abides in us and his love is </a:t>
            </a:r>
            <a:r>
              <a:rPr lang="en-US" sz="1800" b="1" i="1" dirty="0"/>
              <a:t>perfected</a:t>
            </a:r>
            <a:r>
              <a:rPr lang="en-US" sz="1800" i="1" dirty="0"/>
              <a:t> in us.</a:t>
            </a:r>
            <a:endParaRPr lang="en-CA" sz="1800" i="1" dirty="0"/>
          </a:p>
        </p:txBody>
      </p:sp>
    </p:spTree>
    <p:extLst>
      <p:ext uri="{BB962C8B-B14F-4D97-AF65-F5344CB8AC3E}">
        <p14:creationId xmlns:p14="http://schemas.microsoft.com/office/powerpoint/2010/main" val="3509750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47EDA-2ACB-4811-9EE3-5F8E8046E4A5}"/>
              </a:ext>
            </a:extLst>
          </p:cNvPr>
          <p:cNvSpPr>
            <a:spLocks noGrp="1"/>
          </p:cNvSpPr>
          <p:nvPr>
            <p:ph type="title"/>
          </p:nvPr>
        </p:nvSpPr>
        <p:spPr/>
        <p:txBody>
          <a:bodyPr/>
          <a:lstStyle/>
          <a:p>
            <a:r>
              <a:rPr lang="en-CA" dirty="0"/>
              <a:t>Relationships are not about “Us”</a:t>
            </a:r>
          </a:p>
        </p:txBody>
      </p:sp>
      <p:sp>
        <p:nvSpPr>
          <p:cNvPr id="3" name="Content Placeholder 2">
            <a:extLst>
              <a:ext uri="{FF2B5EF4-FFF2-40B4-BE49-F238E27FC236}">
                <a16:creationId xmlns:a16="http://schemas.microsoft.com/office/drawing/2014/main" id="{E11449E5-924D-404B-98EE-89E34CA31D23}"/>
              </a:ext>
            </a:extLst>
          </p:cNvPr>
          <p:cNvSpPr>
            <a:spLocks noGrp="1"/>
          </p:cNvSpPr>
          <p:nvPr>
            <p:ph sz="half" idx="1"/>
          </p:nvPr>
        </p:nvSpPr>
        <p:spPr>
          <a:xfrm>
            <a:off x="1447331" y="2946182"/>
            <a:ext cx="4645152" cy="2513291"/>
          </a:xfrm>
        </p:spPr>
        <p:txBody>
          <a:bodyPr>
            <a:normAutofit/>
          </a:bodyPr>
          <a:lstStyle/>
          <a:p>
            <a:r>
              <a:rPr lang="en-US" i="1" dirty="0"/>
              <a:t>Therefore be imitators of God, as beloved children.  And </a:t>
            </a:r>
            <a:r>
              <a:rPr lang="en-US" b="1" i="1" dirty="0"/>
              <a:t>walk in love</a:t>
            </a:r>
            <a:r>
              <a:rPr lang="en-US" i="1" dirty="0"/>
              <a:t>, as Christ loved us and </a:t>
            </a:r>
            <a:r>
              <a:rPr lang="en-US" b="1" i="1" dirty="0"/>
              <a:t>gave himself up </a:t>
            </a:r>
            <a:r>
              <a:rPr lang="en-US" i="1" dirty="0"/>
              <a:t>for us, a fragrant offering and sacrifice to God.</a:t>
            </a:r>
            <a:endParaRPr lang="en-CA" i="1" dirty="0"/>
          </a:p>
        </p:txBody>
      </p:sp>
      <p:sp>
        <p:nvSpPr>
          <p:cNvPr id="4" name="Content Placeholder 3">
            <a:extLst>
              <a:ext uri="{FF2B5EF4-FFF2-40B4-BE49-F238E27FC236}">
                <a16:creationId xmlns:a16="http://schemas.microsoft.com/office/drawing/2014/main" id="{95C8D6B8-6941-4F42-9440-9837A01E309C}"/>
              </a:ext>
            </a:extLst>
          </p:cNvPr>
          <p:cNvSpPr>
            <a:spLocks noGrp="1"/>
          </p:cNvSpPr>
          <p:nvPr>
            <p:ph sz="half" idx="2"/>
          </p:nvPr>
        </p:nvSpPr>
        <p:spPr>
          <a:xfrm>
            <a:off x="6413771" y="2152900"/>
            <a:ext cx="4645152" cy="3305963"/>
          </a:xfrm>
        </p:spPr>
        <p:txBody>
          <a:bodyPr>
            <a:normAutofit/>
          </a:bodyPr>
          <a:lstStyle/>
          <a:p>
            <a:pPr>
              <a:spcBef>
                <a:spcPts val="600"/>
              </a:spcBef>
            </a:pPr>
            <a:r>
              <a:rPr lang="en-CA" i="1" dirty="0">
                <a:ea typeface="Calibri" panose="020F0502020204030204" pitchFamily="34" charset="0"/>
                <a:cs typeface="Times New Roman" panose="02020603050405020304" pitchFamily="18" charset="0"/>
              </a:rPr>
              <a:t>“</a:t>
            </a:r>
            <a:r>
              <a:rPr lang="en-US" i="1" dirty="0">
                <a:ea typeface="Calibri" panose="020F0502020204030204" pitchFamily="34" charset="0"/>
                <a:cs typeface="Times New Roman" panose="02020603050405020304" pitchFamily="18" charset="0"/>
              </a:rPr>
              <a:t>Relationships are not primarily for our fulfillment . . . </a:t>
            </a:r>
            <a:r>
              <a:rPr lang="en-CA" i="1" dirty="0">
                <a:ea typeface="Calibri" panose="020F0502020204030204" pitchFamily="34" charset="0"/>
                <a:cs typeface="Times New Roman" panose="02020603050405020304" pitchFamily="18" charset="0"/>
              </a:rPr>
              <a:t>Effective personal ministry begins when we confess that we have taken relationships that belong to God and used them for our own selfish purposes.” </a:t>
            </a:r>
          </a:p>
          <a:p>
            <a:pPr marL="0" indent="0">
              <a:spcBef>
                <a:spcPts val="0"/>
              </a:spcBef>
              <a:buNone/>
            </a:pPr>
            <a:endParaRPr lang="en-CA" i="1" dirty="0">
              <a:ea typeface="Calibri" panose="020F0502020204030204" pitchFamily="34" charset="0"/>
              <a:cs typeface="Times New Roman" panose="02020603050405020304" pitchFamily="18" charset="0"/>
            </a:endParaRPr>
          </a:p>
          <a:p>
            <a:pPr marL="0" indent="0">
              <a:lnSpc>
                <a:spcPct val="100000"/>
              </a:lnSpc>
              <a:spcBef>
                <a:spcPts val="0"/>
              </a:spcBef>
              <a:buNone/>
            </a:pPr>
            <a:r>
              <a:rPr lang="en-CA" i="1" dirty="0">
                <a:ea typeface="Calibri" panose="020F0502020204030204" pitchFamily="34" charset="0"/>
                <a:cs typeface="Times New Roman" panose="02020603050405020304" pitchFamily="18" charset="0"/>
              </a:rPr>
              <a:t>   </a:t>
            </a:r>
            <a:r>
              <a:rPr lang="en-CA" b="1" i="1" dirty="0">
                <a:ea typeface="Calibri" panose="020F0502020204030204" pitchFamily="34" charset="0"/>
                <a:cs typeface="Times New Roman" panose="02020603050405020304" pitchFamily="18" charset="0"/>
              </a:rPr>
              <a:t>Paul  Tripp – Instruments in the</a:t>
            </a:r>
          </a:p>
          <a:p>
            <a:pPr marL="0" indent="0">
              <a:lnSpc>
                <a:spcPct val="100000"/>
              </a:lnSpc>
              <a:spcBef>
                <a:spcPts val="0"/>
              </a:spcBef>
              <a:buNone/>
            </a:pPr>
            <a:r>
              <a:rPr lang="en-CA" b="1" i="1" dirty="0">
                <a:ea typeface="Calibri" panose="020F0502020204030204" pitchFamily="34" charset="0"/>
                <a:cs typeface="Times New Roman" panose="02020603050405020304" pitchFamily="18" charset="0"/>
              </a:rPr>
              <a:t>   Redeemer’s Hands</a:t>
            </a:r>
            <a:endParaRPr lang="en-CA" b="1" dirty="0"/>
          </a:p>
          <a:p>
            <a:endParaRPr lang="en-CA" dirty="0"/>
          </a:p>
        </p:txBody>
      </p:sp>
      <p:sp>
        <p:nvSpPr>
          <p:cNvPr id="8" name="Text Placeholder 2">
            <a:extLst>
              <a:ext uri="{FF2B5EF4-FFF2-40B4-BE49-F238E27FC236}">
                <a16:creationId xmlns:a16="http://schemas.microsoft.com/office/drawing/2014/main" id="{5ABFA86D-A51B-4895-A98D-D30CB185248C}"/>
              </a:ext>
            </a:extLst>
          </p:cNvPr>
          <p:cNvSpPr txBox="1">
            <a:spLocks/>
          </p:cNvSpPr>
          <p:nvPr/>
        </p:nvSpPr>
        <p:spPr>
          <a:xfrm>
            <a:off x="1447331" y="2441606"/>
            <a:ext cx="4645152" cy="504576"/>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en-CA" sz="2200" cap="all" dirty="0">
                <a:solidFill>
                  <a:schemeClr val="accent1"/>
                </a:solidFill>
              </a:rPr>
              <a:t>Ephesians 5:1-2</a:t>
            </a:r>
          </a:p>
        </p:txBody>
      </p:sp>
    </p:spTree>
    <p:extLst>
      <p:ext uri="{BB962C8B-B14F-4D97-AF65-F5344CB8AC3E}">
        <p14:creationId xmlns:p14="http://schemas.microsoft.com/office/powerpoint/2010/main" val="2007759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build="allAtOnce"/>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3ECD06-CF04-4988-96B0-E06AE4E95668}"/>
              </a:ext>
            </a:extLst>
          </p:cNvPr>
          <p:cNvSpPr>
            <a:spLocks noGrp="1"/>
          </p:cNvSpPr>
          <p:nvPr>
            <p:ph type="title"/>
          </p:nvPr>
        </p:nvSpPr>
        <p:spPr>
          <a:xfrm>
            <a:off x="849683" y="1240076"/>
            <a:ext cx="2727813" cy="4584527"/>
          </a:xfrm>
        </p:spPr>
        <p:txBody>
          <a:bodyPr>
            <a:normAutofit/>
          </a:bodyPr>
          <a:lstStyle/>
          <a:p>
            <a:r>
              <a:rPr lang="en-CA" dirty="0">
                <a:solidFill>
                  <a:srgbClr val="FFFFFF"/>
                </a:solidFill>
              </a:rPr>
              <a:t>Question:</a:t>
            </a:r>
          </a:p>
        </p:txBody>
      </p:sp>
      <p:sp>
        <p:nvSpPr>
          <p:cNvPr id="3" name="Content Placeholder 2">
            <a:extLst>
              <a:ext uri="{FF2B5EF4-FFF2-40B4-BE49-F238E27FC236}">
                <a16:creationId xmlns:a16="http://schemas.microsoft.com/office/drawing/2014/main" id="{9BA10D27-A242-46B8-9460-CE7BA903E433}"/>
              </a:ext>
            </a:extLst>
          </p:cNvPr>
          <p:cNvSpPr>
            <a:spLocks noGrp="1"/>
          </p:cNvSpPr>
          <p:nvPr>
            <p:ph idx="1"/>
          </p:nvPr>
        </p:nvSpPr>
        <p:spPr>
          <a:xfrm>
            <a:off x="4705594" y="2412156"/>
            <a:ext cx="6379173" cy="2033689"/>
          </a:xfrm>
        </p:spPr>
        <p:txBody>
          <a:bodyPr anchor="t">
            <a:normAutofit fontScale="92500"/>
          </a:bodyPr>
          <a:lstStyle/>
          <a:p>
            <a:pPr marL="0" indent="0">
              <a:buNone/>
            </a:pPr>
            <a:r>
              <a:rPr lang="en-US" sz="2400" dirty="0">
                <a:ln w="0"/>
                <a:solidFill>
                  <a:schemeClr val="accent1"/>
                </a:solidFill>
                <a:effectLst>
                  <a:outerShdw blurRad="38100" dist="25400" dir="5400000" algn="ctr" rotWithShape="0">
                    <a:srgbClr val="6E747A">
                      <a:alpha val="43000"/>
                    </a:srgbClr>
                  </a:outerShdw>
                </a:effectLst>
              </a:rPr>
              <a:t>Stop and think about those around you: </a:t>
            </a:r>
          </a:p>
          <a:p>
            <a:pPr marL="0" indent="0">
              <a:buNone/>
            </a:pPr>
            <a:r>
              <a:rPr lang="en-US" sz="2400">
                <a:ln w="0"/>
                <a:solidFill>
                  <a:schemeClr val="accent1"/>
                </a:solidFill>
                <a:effectLst>
                  <a:outerShdw blurRad="38100" dist="25400" dir="5400000" algn="ctr" rotWithShape="0">
                    <a:srgbClr val="6E747A">
                      <a:alpha val="43000"/>
                    </a:srgbClr>
                  </a:outerShdw>
                </a:effectLst>
              </a:rPr>
              <a:t>your </a:t>
            </a:r>
            <a:r>
              <a:rPr lang="en-US" sz="2400" dirty="0">
                <a:ln w="0"/>
                <a:solidFill>
                  <a:schemeClr val="accent1"/>
                </a:solidFill>
                <a:effectLst>
                  <a:outerShdw blurRad="38100" dist="25400" dir="5400000" algn="ctr" rotWithShape="0">
                    <a:srgbClr val="6E747A">
                      <a:alpha val="43000"/>
                    </a:srgbClr>
                  </a:outerShdw>
                </a:effectLst>
              </a:rPr>
              <a:t>spouse, your kids, your parents, your siblings, your friends, your co-workers – what would happen if you started to see them as belonging to God?</a:t>
            </a:r>
          </a:p>
          <a:p>
            <a:pPr marL="0" indent="0">
              <a:buNone/>
            </a:pPr>
            <a:endParaRPr lang="en-US" sz="240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810849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47EDA-2ACB-4811-9EE3-5F8E8046E4A5}"/>
              </a:ext>
            </a:extLst>
          </p:cNvPr>
          <p:cNvSpPr>
            <a:spLocks noGrp="1"/>
          </p:cNvSpPr>
          <p:nvPr>
            <p:ph type="title"/>
          </p:nvPr>
        </p:nvSpPr>
        <p:spPr/>
        <p:txBody>
          <a:bodyPr/>
          <a:lstStyle/>
          <a:p>
            <a:r>
              <a:rPr lang="en-CA" dirty="0"/>
              <a:t>Relationships are messy because people are</a:t>
            </a:r>
          </a:p>
        </p:txBody>
      </p:sp>
      <p:sp>
        <p:nvSpPr>
          <p:cNvPr id="3" name="Content Placeholder 2">
            <a:extLst>
              <a:ext uri="{FF2B5EF4-FFF2-40B4-BE49-F238E27FC236}">
                <a16:creationId xmlns:a16="http://schemas.microsoft.com/office/drawing/2014/main" id="{E11449E5-924D-404B-98EE-89E34CA31D23}"/>
              </a:ext>
            </a:extLst>
          </p:cNvPr>
          <p:cNvSpPr>
            <a:spLocks noGrp="1"/>
          </p:cNvSpPr>
          <p:nvPr>
            <p:ph sz="half" idx="1"/>
          </p:nvPr>
        </p:nvSpPr>
        <p:spPr>
          <a:xfrm>
            <a:off x="1449217" y="2439955"/>
            <a:ext cx="4646783" cy="3336759"/>
          </a:xfrm>
        </p:spPr>
        <p:txBody>
          <a:bodyPr/>
          <a:lstStyle/>
          <a:p>
            <a:r>
              <a:rPr lang="en-US" i="1" dirty="0"/>
              <a:t>“. . . relationships between sinners are messy, difficult, </a:t>
            </a:r>
            <a:r>
              <a:rPr lang="en-US" i="1" dirty="0" err="1"/>
              <a:t>labour</a:t>
            </a:r>
            <a:r>
              <a:rPr lang="en-US" i="1" dirty="0"/>
              <a:t> intensive, and demanding, but in that, </a:t>
            </a:r>
            <a:r>
              <a:rPr lang="en-US" b="1" i="1" dirty="0"/>
              <a:t>they are designed to result in God’s glory and our good</a:t>
            </a:r>
            <a:r>
              <a:rPr lang="en-US" i="1" dirty="0"/>
              <a:t> as he is worshipped and our hearts are changed.” </a:t>
            </a:r>
          </a:p>
          <a:p>
            <a:pPr marL="0" indent="0">
              <a:buNone/>
            </a:pPr>
            <a:r>
              <a:rPr lang="en-US" i="1" dirty="0"/>
              <a:t>    – </a:t>
            </a:r>
            <a:r>
              <a:rPr lang="en-US" b="1" i="1" dirty="0"/>
              <a:t>Paul Tripp</a:t>
            </a:r>
            <a:endParaRPr lang="en-CA" b="1" i="1" dirty="0"/>
          </a:p>
        </p:txBody>
      </p:sp>
      <p:sp>
        <p:nvSpPr>
          <p:cNvPr id="8" name="Content Placeholder 2">
            <a:extLst>
              <a:ext uri="{FF2B5EF4-FFF2-40B4-BE49-F238E27FC236}">
                <a16:creationId xmlns:a16="http://schemas.microsoft.com/office/drawing/2014/main" id="{8FBBEE81-C1D1-4BB7-94E7-816BB871D7D9}"/>
              </a:ext>
            </a:extLst>
          </p:cNvPr>
          <p:cNvSpPr txBox="1">
            <a:spLocks/>
          </p:cNvSpPr>
          <p:nvPr/>
        </p:nvSpPr>
        <p:spPr>
          <a:xfrm>
            <a:off x="6408069" y="3429000"/>
            <a:ext cx="4646783" cy="3336759"/>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i="1" dirty="0"/>
              <a:t>“Jesus introduced a new era in which </a:t>
            </a:r>
            <a:r>
              <a:rPr lang="en-US" b="1" i="1" dirty="0"/>
              <a:t>weakness</a:t>
            </a:r>
            <a:r>
              <a:rPr lang="en-US" i="1" dirty="0"/>
              <a:t> is the new strength. Anything that reminds us that we are </a:t>
            </a:r>
            <a:r>
              <a:rPr lang="en-US" b="1" i="1" dirty="0"/>
              <a:t>dependent</a:t>
            </a:r>
            <a:r>
              <a:rPr lang="en-US" i="1" dirty="0"/>
              <a:t> on God and other people is a good thing.” </a:t>
            </a:r>
          </a:p>
          <a:p>
            <a:pPr marL="0" indent="0">
              <a:buNone/>
            </a:pPr>
            <a:r>
              <a:rPr lang="en-US" i="1" dirty="0"/>
              <a:t>    – </a:t>
            </a:r>
            <a:r>
              <a:rPr lang="en-US" b="1" i="1" dirty="0"/>
              <a:t>Ed Welch</a:t>
            </a:r>
            <a:endParaRPr lang="en-CA" b="1" i="1" dirty="0"/>
          </a:p>
        </p:txBody>
      </p:sp>
    </p:spTree>
    <p:extLst>
      <p:ext uri="{BB962C8B-B14F-4D97-AF65-F5344CB8AC3E}">
        <p14:creationId xmlns:p14="http://schemas.microsoft.com/office/powerpoint/2010/main" val="1432695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3ECD06-CF04-4988-96B0-E06AE4E95668}"/>
              </a:ext>
            </a:extLst>
          </p:cNvPr>
          <p:cNvSpPr>
            <a:spLocks noGrp="1"/>
          </p:cNvSpPr>
          <p:nvPr>
            <p:ph type="title"/>
          </p:nvPr>
        </p:nvSpPr>
        <p:spPr>
          <a:xfrm>
            <a:off x="849683" y="1240076"/>
            <a:ext cx="2727813" cy="4584527"/>
          </a:xfrm>
        </p:spPr>
        <p:txBody>
          <a:bodyPr>
            <a:normAutofit/>
          </a:bodyPr>
          <a:lstStyle/>
          <a:p>
            <a:r>
              <a:rPr lang="en-CA" dirty="0">
                <a:solidFill>
                  <a:srgbClr val="FFFFFF"/>
                </a:solidFill>
              </a:rPr>
              <a:t>Reflect:</a:t>
            </a:r>
            <a:br>
              <a:rPr lang="en-CA" dirty="0">
                <a:solidFill>
                  <a:srgbClr val="FFFFFF"/>
                </a:solidFill>
              </a:rPr>
            </a:br>
            <a:br>
              <a:rPr lang="en-CA" dirty="0">
                <a:solidFill>
                  <a:srgbClr val="FFFFFF"/>
                </a:solidFill>
              </a:rPr>
            </a:br>
            <a:br>
              <a:rPr lang="en-CA" dirty="0">
                <a:solidFill>
                  <a:srgbClr val="FFFFFF"/>
                </a:solidFill>
              </a:rPr>
            </a:br>
            <a:br>
              <a:rPr lang="en-CA" dirty="0">
                <a:solidFill>
                  <a:srgbClr val="FFFFFF"/>
                </a:solidFill>
              </a:rPr>
            </a:br>
            <a:br>
              <a:rPr lang="en-CA" dirty="0">
                <a:solidFill>
                  <a:srgbClr val="FFFFFF"/>
                </a:solidFill>
              </a:rPr>
            </a:br>
            <a:br>
              <a:rPr lang="en-CA" dirty="0">
                <a:solidFill>
                  <a:srgbClr val="FFFFFF"/>
                </a:solidFill>
              </a:rPr>
            </a:br>
            <a:r>
              <a:rPr lang="en-CA" dirty="0">
                <a:solidFill>
                  <a:srgbClr val="FFFFFF"/>
                </a:solidFill>
              </a:rPr>
              <a:t>QUESTION:</a:t>
            </a:r>
          </a:p>
        </p:txBody>
      </p:sp>
      <p:sp>
        <p:nvSpPr>
          <p:cNvPr id="3" name="Content Placeholder 2">
            <a:extLst>
              <a:ext uri="{FF2B5EF4-FFF2-40B4-BE49-F238E27FC236}">
                <a16:creationId xmlns:a16="http://schemas.microsoft.com/office/drawing/2014/main" id="{9BA10D27-A242-46B8-9460-CE7BA903E433}"/>
              </a:ext>
            </a:extLst>
          </p:cNvPr>
          <p:cNvSpPr>
            <a:spLocks noGrp="1"/>
          </p:cNvSpPr>
          <p:nvPr>
            <p:ph idx="1"/>
          </p:nvPr>
        </p:nvSpPr>
        <p:spPr>
          <a:xfrm>
            <a:off x="4705594" y="1240077"/>
            <a:ext cx="6379173" cy="4507580"/>
          </a:xfrm>
        </p:spPr>
        <p:txBody>
          <a:bodyPr anchor="t">
            <a:normAutofit/>
          </a:bodyPr>
          <a:lstStyle/>
          <a:p>
            <a:pPr marL="0" indent="0">
              <a:buNone/>
            </a:pPr>
            <a:r>
              <a:rPr lang="en-US" sz="2400" dirty="0">
                <a:ln w="0"/>
                <a:solidFill>
                  <a:schemeClr val="accent1"/>
                </a:solidFill>
                <a:effectLst>
                  <a:outerShdw blurRad="38100" dist="25400" dir="5400000" algn="ctr" rotWithShape="0">
                    <a:srgbClr val="6E747A">
                      <a:alpha val="43000"/>
                    </a:srgbClr>
                  </a:outerShdw>
                </a:effectLst>
              </a:rPr>
              <a:t>Think about the mess of your own life – when was the last time you truly let someone into the mess?</a:t>
            </a:r>
          </a:p>
          <a:p>
            <a:pPr marL="0" indent="0">
              <a:buNone/>
            </a:pPr>
            <a:endParaRPr lang="en-US" sz="2400" dirty="0">
              <a:ln w="0"/>
              <a:solidFill>
                <a:schemeClr val="accent1"/>
              </a:solidFill>
              <a:effectLst>
                <a:outerShdw blurRad="38100" dist="25400" dir="5400000" algn="ctr" rotWithShape="0">
                  <a:srgbClr val="6E747A">
                    <a:alpha val="43000"/>
                  </a:srgbClr>
                </a:outerShdw>
              </a:effectLst>
            </a:endParaRPr>
          </a:p>
          <a:p>
            <a:pPr marL="0" indent="0">
              <a:buNone/>
            </a:pPr>
            <a:endParaRPr lang="en-US" sz="2400" dirty="0">
              <a:ln w="0"/>
              <a:solidFill>
                <a:schemeClr val="accent1"/>
              </a:solidFill>
              <a:effectLst>
                <a:outerShdw blurRad="38100" dist="25400" dir="5400000" algn="ctr" rotWithShape="0">
                  <a:srgbClr val="6E747A">
                    <a:alpha val="43000"/>
                  </a:srgbClr>
                </a:outerShdw>
              </a:effectLst>
            </a:endParaRPr>
          </a:p>
          <a:p>
            <a:pPr marL="0" indent="0">
              <a:buNone/>
            </a:pPr>
            <a:r>
              <a:rPr lang="en-US" sz="2400" dirty="0">
                <a:ln w="0"/>
                <a:solidFill>
                  <a:schemeClr val="accent1"/>
                </a:solidFill>
                <a:effectLst>
                  <a:outerShdw blurRad="38100" dist="25400" dir="5400000" algn="ctr" rotWithShape="0">
                    <a:srgbClr val="6E747A">
                      <a:alpha val="43000"/>
                    </a:srgbClr>
                  </a:outerShdw>
                </a:effectLst>
              </a:rPr>
              <a:t>How can sharing our own mess help us to learn to share in the mess of others’ lives?</a:t>
            </a:r>
          </a:p>
        </p:txBody>
      </p:sp>
    </p:spTree>
    <p:extLst>
      <p:ext uri="{BB962C8B-B14F-4D97-AF65-F5344CB8AC3E}">
        <p14:creationId xmlns:p14="http://schemas.microsoft.com/office/powerpoint/2010/main" val="350359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7" name="Rectangle 7">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9" name="Picture 9">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0" name="Straight Connector 11">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31" name="Straight Connector 13">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32" name="Rectangle 15">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17">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4" name="Rectangle 19">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21">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36" name="Rectangle 23">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3B259E-A680-4C5D-AFFE-6592087F4E02}"/>
              </a:ext>
            </a:extLst>
          </p:cNvPr>
          <p:cNvSpPr>
            <a:spLocks noGrp="1"/>
          </p:cNvSpPr>
          <p:nvPr>
            <p:ph type="title"/>
          </p:nvPr>
        </p:nvSpPr>
        <p:spPr>
          <a:xfrm>
            <a:off x="1557071" y="1584552"/>
            <a:ext cx="9099255" cy="2537251"/>
          </a:xfrm>
        </p:spPr>
        <p:txBody>
          <a:bodyPr vert="horz" lIns="91440" tIns="45720" rIns="91440" bIns="0" rtlCol="0" anchor="ctr">
            <a:normAutofit/>
          </a:bodyPr>
          <a:lstStyle/>
          <a:p>
            <a:pPr algn="ctr"/>
            <a:r>
              <a:rPr lang="en-US" sz="7200" dirty="0">
                <a:solidFill>
                  <a:srgbClr val="454545"/>
                </a:solidFill>
              </a:rPr>
              <a:t>What is your greatest Need?</a:t>
            </a:r>
          </a:p>
        </p:txBody>
      </p:sp>
      <p:sp>
        <p:nvSpPr>
          <p:cNvPr id="3" name="Text Placeholder 2">
            <a:extLst>
              <a:ext uri="{FF2B5EF4-FFF2-40B4-BE49-F238E27FC236}">
                <a16:creationId xmlns:a16="http://schemas.microsoft.com/office/drawing/2014/main" id="{8510BAEF-81CD-4EE4-8350-35E4B57CD0AD}"/>
              </a:ext>
            </a:extLst>
          </p:cNvPr>
          <p:cNvSpPr>
            <a:spLocks noGrp="1"/>
          </p:cNvSpPr>
          <p:nvPr>
            <p:ph type="body" idx="1"/>
          </p:nvPr>
        </p:nvSpPr>
        <p:spPr>
          <a:xfrm>
            <a:off x="1535372" y="4133234"/>
            <a:ext cx="9120954" cy="744373"/>
          </a:xfrm>
        </p:spPr>
        <p:txBody>
          <a:bodyPr vert="horz" lIns="91440" tIns="91440" rIns="91440" bIns="91440" rtlCol="0">
            <a:normAutofit/>
          </a:bodyPr>
          <a:lstStyle/>
          <a:p>
            <a:pPr algn="ctr"/>
            <a:r>
              <a:rPr lang="en-US" dirty="0">
                <a:ln w="0"/>
                <a:solidFill>
                  <a:schemeClr val="accent1"/>
                </a:solidFill>
                <a:effectLst>
                  <a:outerShdw blurRad="38100" dist="25400" dir="5400000" algn="ctr" rotWithShape="0">
                    <a:srgbClr val="6E747A">
                      <a:alpha val="43000"/>
                    </a:srgbClr>
                  </a:outerShdw>
                </a:effectLst>
              </a:rPr>
              <a:t>TO BE KNOWN AND TO BE LOVED</a:t>
            </a:r>
          </a:p>
        </p:txBody>
      </p:sp>
      <p:pic>
        <p:nvPicPr>
          <p:cNvPr id="26" name="Picture 25">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8" name="Straight Connector 27">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81989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47EDA-2ACB-4811-9EE3-5F8E8046E4A5}"/>
              </a:ext>
            </a:extLst>
          </p:cNvPr>
          <p:cNvSpPr>
            <a:spLocks noGrp="1"/>
          </p:cNvSpPr>
          <p:nvPr>
            <p:ph type="title"/>
          </p:nvPr>
        </p:nvSpPr>
        <p:spPr/>
        <p:txBody>
          <a:bodyPr/>
          <a:lstStyle/>
          <a:p>
            <a:r>
              <a:rPr lang="en-CA" dirty="0"/>
              <a:t>We are called into the mess</a:t>
            </a:r>
          </a:p>
        </p:txBody>
      </p:sp>
      <p:sp>
        <p:nvSpPr>
          <p:cNvPr id="4" name="Content Placeholder 3">
            <a:extLst>
              <a:ext uri="{FF2B5EF4-FFF2-40B4-BE49-F238E27FC236}">
                <a16:creationId xmlns:a16="http://schemas.microsoft.com/office/drawing/2014/main" id="{95C8D6B8-6941-4F42-9440-9837A01E309C}"/>
              </a:ext>
            </a:extLst>
          </p:cNvPr>
          <p:cNvSpPr>
            <a:spLocks noGrp="1"/>
          </p:cNvSpPr>
          <p:nvPr>
            <p:ph sz="half" idx="2"/>
          </p:nvPr>
        </p:nvSpPr>
        <p:spPr>
          <a:xfrm>
            <a:off x="6409700" y="3146347"/>
            <a:ext cx="4645152" cy="3441520"/>
          </a:xfrm>
        </p:spPr>
        <p:txBody>
          <a:bodyPr/>
          <a:lstStyle/>
          <a:p>
            <a:r>
              <a:rPr lang="en-US" i="1" dirty="0"/>
              <a:t>“God daily gives us opportunities to serve the troubled, angry, discouraged, defeated confused and blind. This is the way he works and he calls each of his children to be part of it.” </a:t>
            </a:r>
          </a:p>
          <a:p>
            <a:pPr marL="0" indent="0">
              <a:buNone/>
            </a:pPr>
            <a:r>
              <a:rPr lang="en-US" i="1" dirty="0"/>
              <a:t>   – </a:t>
            </a:r>
            <a:r>
              <a:rPr lang="en-US" b="1" i="1" dirty="0"/>
              <a:t>Paul Tripp</a:t>
            </a:r>
            <a:endParaRPr lang="en-CA" i="1" dirty="0"/>
          </a:p>
        </p:txBody>
      </p:sp>
      <p:sp>
        <p:nvSpPr>
          <p:cNvPr id="5" name="Content Placeholder 3">
            <a:extLst>
              <a:ext uri="{FF2B5EF4-FFF2-40B4-BE49-F238E27FC236}">
                <a16:creationId xmlns:a16="http://schemas.microsoft.com/office/drawing/2014/main" id="{54FA0F10-E8D9-4718-983E-A690FA8A89AB}"/>
              </a:ext>
            </a:extLst>
          </p:cNvPr>
          <p:cNvSpPr txBox="1">
            <a:spLocks/>
          </p:cNvSpPr>
          <p:nvPr/>
        </p:nvSpPr>
        <p:spPr>
          <a:xfrm>
            <a:off x="1450848" y="2530597"/>
            <a:ext cx="4645152" cy="898403"/>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b="1" i="1" dirty="0"/>
              <a:t>Bear</a:t>
            </a:r>
            <a:r>
              <a:rPr lang="en-US" i="1" dirty="0"/>
              <a:t> one another’s burdens, and so fulfill the law of Christ.</a:t>
            </a:r>
            <a:endParaRPr lang="en-CA" i="1" dirty="0"/>
          </a:p>
        </p:txBody>
      </p:sp>
      <p:sp>
        <p:nvSpPr>
          <p:cNvPr id="6" name="TextBox 5">
            <a:extLst>
              <a:ext uri="{FF2B5EF4-FFF2-40B4-BE49-F238E27FC236}">
                <a16:creationId xmlns:a16="http://schemas.microsoft.com/office/drawing/2014/main" id="{01E54FC3-6B62-42E3-99FA-1A0260E45C62}"/>
              </a:ext>
            </a:extLst>
          </p:cNvPr>
          <p:cNvSpPr txBox="1"/>
          <p:nvPr/>
        </p:nvSpPr>
        <p:spPr>
          <a:xfrm>
            <a:off x="1449217" y="2055356"/>
            <a:ext cx="3299396" cy="707886"/>
          </a:xfrm>
          <a:prstGeom prst="rect">
            <a:avLst/>
          </a:prstGeom>
          <a:noFill/>
        </p:spPr>
        <p:txBody>
          <a:bodyPr wrap="square" rtlCol="0">
            <a:spAutoFit/>
          </a:bodyPr>
          <a:lstStyle/>
          <a:p>
            <a:r>
              <a:rPr lang="en-CA" sz="2200" cap="all" dirty="0">
                <a:solidFill>
                  <a:schemeClr val="accent1"/>
                </a:solidFill>
              </a:rPr>
              <a:t>Galatians 6:2</a:t>
            </a:r>
          </a:p>
          <a:p>
            <a:endParaRPr lang="en-CA" dirty="0"/>
          </a:p>
        </p:txBody>
      </p:sp>
      <p:sp>
        <p:nvSpPr>
          <p:cNvPr id="3" name="TextBox 2">
            <a:extLst>
              <a:ext uri="{FF2B5EF4-FFF2-40B4-BE49-F238E27FC236}">
                <a16:creationId xmlns:a16="http://schemas.microsoft.com/office/drawing/2014/main" id="{D0906A67-5CE8-46ED-9B61-94DCFF323B7D}"/>
              </a:ext>
            </a:extLst>
          </p:cNvPr>
          <p:cNvSpPr txBox="1"/>
          <p:nvPr/>
        </p:nvSpPr>
        <p:spPr>
          <a:xfrm>
            <a:off x="1450369" y="3806889"/>
            <a:ext cx="3153078" cy="430887"/>
          </a:xfrm>
          <a:prstGeom prst="rect">
            <a:avLst/>
          </a:prstGeom>
          <a:noFill/>
        </p:spPr>
        <p:txBody>
          <a:bodyPr wrap="square" rtlCol="0">
            <a:spAutoFit/>
          </a:bodyPr>
          <a:lstStyle/>
          <a:p>
            <a:r>
              <a:rPr lang="en-CA" sz="2200" dirty="0">
                <a:solidFill>
                  <a:schemeClr val="accent1"/>
                </a:solidFill>
              </a:rPr>
              <a:t>JOHN 15:12</a:t>
            </a:r>
          </a:p>
        </p:txBody>
      </p:sp>
      <p:sp>
        <p:nvSpPr>
          <p:cNvPr id="7" name="Content Placeholder 3">
            <a:extLst>
              <a:ext uri="{FF2B5EF4-FFF2-40B4-BE49-F238E27FC236}">
                <a16:creationId xmlns:a16="http://schemas.microsoft.com/office/drawing/2014/main" id="{5B9F092E-91B8-4B4D-A4F2-6EA0F8B4C947}"/>
              </a:ext>
            </a:extLst>
          </p:cNvPr>
          <p:cNvSpPr txBox="1">
            <a:spLocks/>
          </p:cNvSpPr>
          <p:nvPr/>
        </p:nvSpPr>
        <p:spPr>
          <a:xfrm>
            <a:off x="1449217" y="4237776"/>
            <a:ext cx="4645152" cy="898403"/>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CA" i="1" dirty="0"/>
              <a:t>This is my commandment, that you </a:t>
            </a:r>
            <a:r>
              <a:rPr lang="en-CA" b="1" i="1" dirty="0"/>
              <a:t>love one another as I have loved you</a:t>
            </a:r>
            <a:r>
              <a:rPr lang="en-CA" i="1" dirty="0"/>
              <a:t>. </a:t>
            </a:r>
          </a:p>
        </p:txBody>
      </p:sp>
    </p:spTree>
    <p:extLst>
      <p:ext uri="{BB962C8B-B14F-4D97-AF65-F5344CB8AC3E}">
        <p14:creationId xmlns:p14="http://schemas.microsoft.com/office/powerpoint/2010/main" val="3382182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p:bldP spid="6" grpId="0"/>
      <p:bldP spid="3"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3ECD06-CF04-4988-96B0-E06AE4E95668}"/>
              </a:ext>
            </a:extLst>
          </p:cNvPr>
          <p:cNvSpPr>
            <a:spLocks noGrp="1"/>
          </p:cNvSpPr>
          <p:nvPr>
            <p:ph type="title"/>
          </p:nvPr>
        </p:nvSpPr>
        <p:spPr>
          <a:xfrm>
            <a:off x="849683" y="1240076"/>
            <a:ext cx="2727813" cy="4584527"/>
          </a:xfrm>
        </p:spPr>
        <p:txBody>
          <a:bodyPr>
            <a:normAutofit/>
          </a:bodyPr>
          <a:lstStyle/>
          <a:p>
            <a:r>
              <a:rPr lang="en-CA" dirty="0">
                <a:solidFill>
                  <a:srgbClr val="FFFFFF"/>
                </a:solidFill>
              </a:rPr>
              <a:t>Question:</a:t>
            </a:r>
          </a:p>
        </p:txBody>
      </p:sp>
      <p:sp>
        <p:nvSpPr>
          <p:cNvPr id="3" name="Content Placeholder 2">
            <a:extLst>
              <a:ext uri="{FF2B5EF4-FFF2-40B4-BE49-F238E27FC236}">
                <a16:creationId xmlns:a16="http://schemas.microsoft.com/office/drawing/2014/main" id="{9BA10D27-A242-46B8-9460-CE7BA903E433}"/>
              </a:ext>
            </a:extLst>
          </p:cNvPr>
          <p:cNvSpPr>
            <a:spLocks noGrp="1"/>
          </p:cNvSpPr>
          <p:nvPr>
            <p:ph idx="1"/>
          </p:nvPr>
        </p:nvSpPr>
        <p:spPr>
          <a:xfrm>
            <a:off x="4705594" y="2412156"/>
            <a:ext cx="6379173" cy="1413395"/>
          </a:xfrm>
        </p:spPr>
        <p:txBody>
          <a:bodyPr anchor="t">
            <a:normAutofit/>
          </a:bodyPr>
          <a:lstStyle/>
          <a:p>
            <a:pPr marL="0" indent="0">
              <a:buNone/>
            </a:pPr>
            <a:r>
              <a:rPr lang="en-US" sz="2400" dirty="0">
                <a:ln w="0"/>
                <a:solidFill>
                  <a:schemeClr val="accent1"/>
                </a:solidFill>
                <a:effectLst>
                  <a:outerShdw blurRad="38100" dist="25400" dir="5400000" algn="ctr" rotWithShape="0">
                    <a:srgbClr val="6E747A">
                      <a:alpha val="43000"/>
                    </a:srgbClr>
                  </a:outerShdw>
                </a:effectLst>
              </a:rPr>
              <a:t>What are some of the things that hold you back from stepping into the mess of relationships? </a:t>
            </a:r>
          </a:p>
        </p:txBody>
      </p:sp>
    </p:spTree>
    <p:extLst>
      <p:ext uri="{BB962C8B-B14F-4D97-AF65-F5344CB8AC3E}">
        <p14:creationId xmlns:p14="http://schemas.microsoft.com/office/powerpoint/2010/main" val="19582606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8736BE-B12D-47A0-AA77-BB085EF54E3C}"/>
              </a:ext>
            </a:extLst>
          </p:cNvPr>
          <p:cNvSpPr>
            <a:spLocks noGrp="1"/>
          </p:cNvSpPr>
          <p:nvPr>
            <p:ph type="ctrTitle"/>
          </p:nvPr>
        </p:nvSpPr>
        <p:spPr>
          <a:xfrm>
            <a:off x="1557071" y="1584552"/>
            <a:ext cx="9099255" cy="2537251"/>
          </a:xfrm>
        </p:spPr>
        <p:txBody>
          <a:bodyPr anchor="ctr">
            <a:normAutofit/>
          </a:bodyPr>
          <a:lstStyle/>
          <a:p>
            <a:pPr algn="ctr"/>
            <a:r>
              <a:rPr lang="en-CA" sz="7200" dirty="0">
                <a:solidFill>
                  <a:srgbClr val="454545"/>
                </a:solidFill>
              </a:rPr>
              <a:t>Moving FORWARD</a:t>
            </a:r>
          </a:p>
        </p:txBody>
      </p:sp>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8326972"/>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9E67C-FE05-4C9E-B979-ED8DC5E72E09}"/>
              </a:ext>
            </a:extLst>
          </p:cNvPr>
          <p:cNvSpPr>
            <a:spLocks noGrp="1"/>
          </p:cNvSpPr>
          <p:nvPr>
            <p:ph type="title"/>
          </p:nvPr>
        </p:nvSpPr>
        <p:spPr/>
        <p:txBody>
          <a:bodyPr/>
          <a:lstStyle/>
          <a:p>
            <a:r>
              <a:rPr lang="en-CA" dirty="0"/>
              <a:t>We are UNITED WITH CHRIST</a:t>
            </a:r>
          </a:p>
        </p:txBody>
      </p:sp>
      <p:sp>
        <p:nvSpPr>
          <p:cNvPr id="4" name="Text Placeholder 3">
            <a:extLst>
              <a:ext uri="{FF2B5EF4-FFF2-40B4-BE49-F238E27FC236}">
                <a16:creationId xmlns:a16="http://schemas.microsoft.com/office/drawing/2014/main" id="{D9D8006A-69B7-4F96-A334-A9877329A5DE}"/>
              </a:ext>
            </a:extLst>
          </p:cNvPr>
          <p:cNvSpPr>
            <a:spLocks noGrp="1"/>
          </p:cNvSpPr>
          <p:nvPr>
            <p:ph type="body" idx="1"/>
          </p:nvPr>
        </p:nvSpPr>
        <p:spPr>
          <a:xfrm>
            <a:off x="1447191" y="1860482"/>
            <a:ext cx="4645152" cy="801943"/>
          </a:xfrm>
        </p:spPr>
        <p:txBody>
          <a:bodyPr/>
          <a:lstStyle/>
          <a:p>
            <a:r>
              <a:rPr lang="en-CA" dirty="0"/>
              <a:t>John 15:5</a:t>
            </a:r>
          </a:p>
        </p:txBody>
      </p:sp>
      <p:sp>
        <p:nvSpPr>
          <p:cNvPr id="3" name="Content Placeholder 2">
            <a:extLst>
              <a:ext uri="{FF2B5EF4-FFF2-40B4-BE49-F238E27FC236}">
                <a16:creationId xmlns:a16="http://schemas.microsoft.com/office/drawing/2014/main" id="{1CF3C950-BD54-4F98-BC95-868CCE331FA3}"/>
              </a:ext>
            </a:extLst>
          </p:cNvPr>
          <p:cNvSpPr>
            <a:spLocks noGrp="1"/>
          </p:cNvSpPr>
          <p:nvPr>
            <p:ph sz="half" idx="2"/>
          </p:nvPr>
        </p:nvSpPr>
        <p:spPr>
          <a:xfrm>
            <a:off x="1447191" y="2662425"/>
            <a:ext cx="6493160" cy="2644457"/>
          </a:xfrm>
        </p:spPr>
        <p:txBody>
          <a:bodyPr/>
          <a:lstStyle/>
          <a:p>
            <a:r>
              <a:rPr lang="en-US" i="1" dirty="0"/>
              <a:t>I am the vine; you are the branches. Whoever abides in me and I in him, he it is that bears much fruit, for </a:t>
            </a:r>
            <a:r>
              <a:rPr lang="en-US" b="1" i="1" dirty="0"/>
              <a:t>apart from me you can do nothing. </a:t>
            </a:r>
            <a:endParaRPr lang="en-CA" b="1" i="1" dirty="0"/>
          </a:p>
        </p:txBody>
      </p:sp>
    </p:spTree>
    <p:extLst>
      <p:ext uri="{BB962C8B-B14F-4D97-AF65-F5344CB8AC3E}">
        <p14:creationId xmlns:p14="http://schemas.microsoft.com/office/powerpoint/2010/main" val="3330045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9E67C-FE05-4C9E-B979-ED8DC5E72E09}"/>
              </a:ext>
            </a:extLst>
          </p:cNvPr>
          <p:cNvSpPr>
            <a:spLocks noGrp="1"/>
          </p:cNvSpPr>
          <p:nvPr>
            <p:ph type="title"/>
          </p:nvPr>
        </p:nvSpPr>
        <p:spPr/>
        <p:txBody>
          <a:bodyPr/>
          <a:lstStyle/>
          <a:p>
            <a:r>
              <a:rPr lang="en-CA" dirty="0"/>
              <a:t>We are EQUIPPED WITH THE SPIRIT</a:t>
            </a:r>
          </a:p>
        </p:txBody>
      </p:sp>
      <p:sp>
        <p:nvSpPr>
          <p:cNvPr id="4" name="Text Placeholder 3">
            <a:extLst>
              <a:ext uri="{FF2B5EF4-FFF2-40B4-BE49-F238E27FC236}">
                <a16:creationId xmlns:a16="http://schemas.microsoft.com/office/drawing/2014/main" id="{D9D8006A-69B7-4F96-A334-A9877329A5DE}"/>
              </a:ext>
            </a:extLst>
          </p:cNvPr>
          <p:cNvSpPr>
            <a:spLocks noGrp="1"/>
          </p:cNvSpPr>
          <p:nvPr>
            <p:ph type="body" idx="1"/>
          </p:nvPr>
        </p:nvSpPr>
        <p:spPr>
          <a:xfrm>
            <a:off x="1447191" y="1860482"/>
            <a:ext cx="4645152" cy="801943"/>
          </a:xfrm>
        </p:spPr>
        <p:txBody>
          <a:bodyPr/>
          <a:lstStyle/>
          <a:p>
            <a:r>
              <a:rPr lang="en-CA" dirty="0"/>
              <a:t>John 14:25-26</a:t>
            </a:r>
          </a:p>
        </p:txBody>
      </p:sp>
      <p:sp>
        <p:nvSpPr>
          <p:cNvPr id="3" name="Content Placeholder 2">
            <a:extLst>
              <a:ext uri="{FF2B5EF4-FFF2-40B4-BE49-F238E27FC236}">
                <a16:creationId xmlns:a16="http://schemas.microsoft.com/office/drawing/2014/main" id="{1CF3C950-BD54-4F98-BC95-868CCE331FA3}"/>
              </a:ext>
            </a:extLst>
          </p:cNvPr>
          <p:cNvSpPr>
            <a:spLocks noGrp="1"/>
          </p:cNvSpPr>
          <p:nvPr>
            <p:ph sz="half" idx="2"/>
          </p:nvPr>
        </p:nvSpPr>
        <p:spPr>
          <a:xfrm>
            <a:off x="1447191" y="2665202"/>
            <a:ext cx="4645152" cy="2644457"/>
          </a:xfrm>
        </p:spPr>
        <p:txBody>
          <a:bodyPr/>
          <a:lstStyle/>
          <a:p>
            <a:r>
              <a:rPr lang="en-US" i="1" dirty="0"/>
              <a:t>These things I have spoken to you while I am still with you. But the Helper, the Holy Spirit, whom the Father will send in my name, </a:t>
            </a:r>
            <a:r>
              <a:rPr lang="en-US" b="1" i="1" dirty="0"/>
              <a:t>he will teach you all things </a:t>
            </a:r>
            <a:r>
              <a:rPr lang="en-US" i="1" dirty="0"/>
              <a:t>and bring to your remembrance all that I have said to you.</a:t>
            </a:r>
            <a:endParaRPr lang="en-CA" i="1" dirty="0"/>
          </a:p>
        </p:txBody>
      </p:sp>
      <p:sp>
        <p:nvSpPr>
          <p:cNvPr id="5" name="Text Placeholder 3">
            <a:extLst>
              <a:ext uri="{FF2B5EF4-FFF2-40B4-BE49-F238E27FC236}">
                <a16:creationId xmlns:a16="http://schemas.microsoft.com/office/drawing/2014/main" id="{DDA11C86-1A8D-490E-9759-1E97EE04781D}"/>
              </a:ext>
            </a:extLst>
          </p:cNvPr>
          <p:cNvSpPr txBox="1">
            <a:spLocks/>
          </p:cNvSpPr>
          <p:nvPr/>
        </p:nvSpPr>
        <p:spPr>
          <a:xfrm>
            <a:off x="6409700" y="2887296"/>
            <a:ext cx="4645152" cy="801943"/>
          </a:xfrm>
          <a:prstGeom prst="rect">
            <a:avLst/>
          </a:prstGeom>
        </p:spPr>
        <p:txBody>
          <a:bodyPr vert="horz" lIns="91440" tIns="45720" rIns="91440" bIns="45720" rtlCol="0" anchor="b">
            <a:normAutofit/>
          </a:bodyPr>
          <a:lstStyle>
            <a:lvl1pPr marL="0" indent="0" algn="l" defTabSz="914400" rtl="0" eaLnBrk="1" latinLnBrk="0" hangingPunct="1">
              <a:lnSpc>
                <a:spcPct val="100000"/>
              </a:lnSpc>
              <a:spcBef>
                <a:spcPts val="1000"/>
              </a:spcBef>
              <a:buClr>
                <a:schemeClr val="accent1"/>
              </a:buClr>
              <a:buSzPct val="100000"/>
              <a:buFont typeface="Arial" panose="020B0604020202020204" pitchFamily="34" charset="0"/>
              <a:buNone/>
              <a:defRPr sz="2200" b="0" kern="1200" cap="all" baseline="0">
                <a:solidFill>
                  <a:schemeClr val="accent1"/>
                </a:solidFill>
                <a:effectLst/>
                <a:latin typeface="+mn-lt"/>
                <a:ea typeface="+mn-ea"/>
                <a:cs typeface="+mn-cs"/>
              </a:defRPr>
            </a:lvl1pPr>
            <a:lvl2pPr marL="4572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2000" b="1" kern="1200" cap="none" baseline="0">
                <a:solidFill>
                  <a:schemeClr val="tx1"/>
                </a:solidFill>
                <a:effectLst/>
                <a:latin typeface="+mn-lt"/>
                <a:ea typeface="+mn-ea"/>
                <a:cs typeface="+mn-cs"/>
              </a:defRPr>
            </a:lvl2pPr>
            <a:lvl3pPr marL="9144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800" b="1" kern="1200">
                <a:solidFill>
                  <a:schemeClr val="tx1"/>
                </a:solidFill>
                <a:effectLst/>
                <a:latin typeface="+mn-lt"/>
                <a:ea typeface="+mn-ea"/>
                <a:cs typeface="+mn-cs"/>
              </a:defRPr>
            </a:lvl3pPr>
            <a:lvl4pPr marL="13716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b="1" kern="1200" cap="none" baseline="0">
                <a:solidFill>
                  <a:schemeClr val="tx1"/>
                </a:solidFill>
                <a:effectLst/>
                <a:latin typeface="+mn-lt"/>
                <a:ea typeface="+mn-ea"/>
                <a:cs typeface="+mn-cs"/>
              </a:defRPr>
            </a:lvl4pPr>
            <a:lvl5pPr marL="18288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b="1" kern="1200">
                <a:solidFill>
                  <a:schemeClr val="tx1"/>
                </a:solidFill>
                <a:effectLst/>
                <a:latin typeface="+mn-lt"/>
                <a:ea typeface="+mn-ea"/>
                <a:cs typeface="+mn-cs"/>
              </a:defRPr>
            </a:lvl5pPr>
            <a:lvl6pPr marL="22860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b="1" kern="1200">
                <a:solidFill>
                  <a:schemeClr val="tx1"/>
                </a:solidFill>
                <a:effectLst/>
                <a:latin typeface="+mn-lt"/>
                <a:ea typeface="+mn-ea"/>
                <a:cs typeface="+mn-cs"/>
              </a:defRPr>
            </a:lvl6pPr>
            <a:lvl7pPr marL="27432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b="1" kern="1200">
                <a:solidFill>
                  <a:schemeClr val="tx1"/>
                </a:solidFill>
                <a:effectLst/>
                <a:latin typeface="+mn-lt"/>
                <a:ea typeface="+mn-ea"/>
                <a:cs typeface="+mn-cs"/>
              </a:defRPr>
            </a:lvl7pPr>
            <a:lvl8pPr marL="32004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b="1" kern="1200" baseline="0">
                <a:solidFill>
                  <a:schemeClr val="tx1"/>
                </a:solidFill>
                <a:effectLst/>
                <a:latin typeface="+mn-lt"/>
                <a:ea typeface="+mn-ea"/>
                <a:cs typeface="+mn-cs"/>
              </a:defRPr>
            </a:lvl8pPr>
            <a:lvl9pPr marL="36576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b="1" kern="1200" baseline="0">
                <a:solidFill>
                  <a:schemeClr val="tx1"/>
                </a:solidFill>
                <a:effectLst/>
                <a:latin typeface="+mn-lt"/>
                <a:ea typeface="+mn-ea"/>
                <a:cs typeface="+mn-cs"/>
              </a:defRPr>
            </a:lvl9pPr>
          </a:lstStyle>
          <a:p>
            <a:r>
              <a:rPr lang="en-CA" dirty="0"/>
              <a:t>Romans 8:26</a:t>
            </a:r>
          </a:p>
        </p:txBody>
      </p:sp>
      <p:sp>
        <p:nvSpPr>
          <p:cNvPr id="6" name="Content Placeholder 2">
            <a:extLst>
              <a:ext uri="{FF2B5EF4-FFF2-40B4-BE49-F238E27FC236}">
                <a16:creationId xmlns:a16="http://schemas.microsoft.com/office/drawing/2014/main" id="{622958F3-073B-49C7-BBF9-BFD9C5311FA8}"/>
              </a:ext>
            </a:extLst>
          </p:cNvPr>
          <p:cNvSpPr txBox="1">
            <a:spLocks/>
          </p:cNvSpPr>
          <p:nvPr/>
        </p:nvSpPr>
        <p:spPr>
          <a:xfrm>
            <a:off x="6409700" y="3692016"/>
            <a:ext cx="4645152" cy="2644457"/>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i="1" dirty="0"/>
              <a:t>Likewise </a:t>
            </a:r>
            <a:r>
              <a:rPr lang="en-US" b="1" i="1" dirty="0"/>
              <a:t>the Spirit helps us in our weakness</a:t>
            </a:r>
            <a:r>
              <a:rPr lang="en-US" i="1" dirty="0"/>
              <a:t>. For we do not know what to pray for as we ought, but the Spirit himself intercedes for us with groanings too deep for words. </a:t>
            </a:r>
            <a:endParaRPr lang="en-CA" i="1" dirty="0"/>
          </a:p>
        </p:txBody>
      </p:sp>
    </p:spTree>
    <p:extLst>
      <p:ext uri="{BB962C8B-B14F-4D97-AF65-F5344CB8AC3E}">
        <p14:creationId xmlns:p14="http://schemas.microsoft.com/office/powerpoint/2010/main" val="2837603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3" grpId="0" build="p"/>
      <p:bldP spid="5" grpId="0" build="p"/>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50" name="Rectangle 49">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64DD20-3EC2-46B5-AD04-4FE78059F0A5}"/>
              </a:ext>
            </a:extLst>
          </p:cNvPr>
          <p:cNvSpPr>
            <a:spLocks noGrp="1"/>
          </p:cNvSpPr>
          <p:nvPr>
            <p:ph type="ctrTitle"/>
          </p:nvPr>
        </p:nvSpPr>
        <p:spPr>
          <a:xfrm>
            <a:off x="1557071" y="1584552"/>
            <a:ext cx="9099255" cy="2537251"/>
          </a:xfrm>
        </p:spPr>
        <p:txBody>
          <a:bodyPr anchor="ctr">
            <a:normAutofit/>
          </a:bodyPr>
          <a:lstStyle/>
          <a:p>
            <a:pPr algn="ctr"/>
            <a:r>
              <a:rPr lang="en-CA" sz="4500" i="1" cap="none" dirty="0">
                <a:solidFill>
                  <a:srgbClr val="454545"/>
                </a:solidFill>
              </a:rPr>
              <a:t>“With the Spirit, we move toward other people and are amazed that God uses ordinary people to do his kingdom work.”</a:t>
            </a:r>
            <a:endParaRPr lang="en-CA" sz="4500" cap="none" dirty="0">
              <a:solidFill>
                <a:srgbClr val="454545"/>
              </a:solidFill>
            </a:endParaRPr>
          </a:p>
        </p:txBody>
      </p:sp>
      <p:sp>
        <p:nvSpPr>
          <p:cNvPr id="3" name="Subtitle 2">
            <a:extLst>
              <a:ext uri="{FF2B5EF4-FFF2-40B4-BE49-F238E27FC236}">
                <a16:creationId xmlns:a16="http://schemas.microsoft.com/office/drawing/2014/main" id="{1F7233F9-180F-465A-8036-C46011AEE0F3}"/>
              </a:ext>
            </a:extLst>
          </p:cNvPr>
          <p:cNvSpPr>
            <a:spLocks noGrp="1"/>
          </p:cNvSpPr>
          <p:nvPr>
            <p:ph type="subTitle" idx="1"/>
          </p:nvPr>
        </p:nvSpPr>
        <p:spPr>
          <a:xfrm>
            <a:off x="1535372" y="4133234"/>
            <a:ext cx="9120954" cy="744373"/>
          </a:xfrm>
        </p:spPr>
        <p:txBody>
          <a:bodyPr>
            <a:normAutofit/>
          </a:bodyPr>
          <a:lstStyle/>
          <a:p>
            <a:pPr algn="ctr"/>
            <a:r>
              <a:rPr lang="en-CA" cap="none">
                <a:ln w="0"/>
                <a:solidFill>
                  <a:schemeClr val="accent1"/>
                </a:solidFill>
                <a:effectLst>
                  <a:outerShdw blurRad="38100" dist="25400" dir="5400000" algn="ctr" rotWithShape="0">
                    <a:srgbClr val="6E747A">
                      <a:alpha val="43000"/>
                    </a:srgbClr>
                  </a:outerShdw>
                </a:effectLst>
              </a:rPr>
              <a:t>Ed Welch – </a:t>
            </a:r>
            <a:r>
              <a:rPr lang="en-CA" i="1" cap="none">
                <a:ln w="0"/>
                <a:solidFill>
                  <a:schemeClr val="accent1"/>
                </a:solidFill>
                <a:effectLst>
                  <a:outerShdw blurRad="38100" dist="25400" dir="5400000" algn="ctr" rotWithShape="0">
                    <a:srgbClr val="6E747A">
                      <a:alpha val="43000"/>
                    </a:srgbClr>
                  </a:outerShdw>
                </a:effectLst>
              </a:rPr>
              <a:t>Side by Side</a:t>
            </a:r>
          </a:p>
        </p:txBody>
      </p:sp>
      <p:pic>
        <p:nvPicPr>
          <p:cNvPr id="56" name="Picture 55">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58" name="Straight Connector 57">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2667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8736BE-B12D-47A0-AA77-BB085EF54E3C}"/>
              </a:ext>
            </a:extLst>
          </p:cNvPr>
          <p:cNvSpPr>
            <a:spLocks noGrp="1"/>
          </p:cNvSpPr>
          <p:nvPr>
            <p:ph type="ctrTitle"/>
          </p:nvPr>
        </p:nvSpPr>
        <p:spPr>
          <a:xfrm>
            <a:off x="1557071" y="1584552"/>
            <a:ext cx="9099255" cy="2537251"/>
          </a:xfrm>
        </p:spPr>
        <p:txBody>
          <a:bodyPr anchor="ctr">
            <a:normAutofit/>
          </a:bodyPr>
          <a:lstStyle/>
          <a:p>
            <a:pPr algn="ctr"/>
            <a:r>
              <a:rPr lang="en-CA" sz="7200" dirty="0">
                <a:solidFill>
                  <a:srgbClr val="454545"/>
                </a:solidFill>
              </a:rPr>
              <a:t>Your mission</a:t>
            </a:r>
          </a:p>
        </p:txBody>
      </p:sp>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9924611"/>
      </p:ext>
    </p:extLst>
  </p:cSld>
  <p:clrMapOvr>
    <a:overrideClrMapping bg1="dk1" tx1="lt1" bg2="dk2" tx2="lt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F0AB17F6-592B-45CB-96F6-705C9825A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8736BE-B12D-47A0-AA77-BB085EF54E3C}"/>
              </a:ext>
            </a:extLst>
          </p:cNvPr>
          <p:cNvSpPr>
            <a:spLocks noGrp="1"/>
          </p:cNvSpPr>
          <p:nvPr>
            <p:ph type="ctrTitle"/>
          </p:nvPr>
        </p:nvSpPr>
        <p:spPr>
          <a:xfrm>
            <a:off x="5039068" y="802298"/>
            <a:ext cx="6015784" cy="5116985"/>
          </a:xfrm>
        </p:spPr>
        <p:txBody>
          <a:bodyPr anchor="ctr">
            <a:normAutofit/>
          </a:bodyPr>
          <a:lstStyle/>
          <a:p>
            <a:r>
              <a:rPr lang="en-CA" sz="2400" cap="none" dirty="0"/>
              <a:t>Who are the people in your life that God is calling you to </a:t>
            </a:r>
            <a:r>
              <a:rPr lang="en-CA" sz="2400" u="sng" cap="none" dirty="0"/>
              <a:t>KNOW</a:t>
            </a:r>
            <a:r>
              <a:rPr lang="en-CA" sz="2400" cap="none" dirty="0"/>
              <a:t>?</a:t>
            </a:r>
            <a:br>
              <a:rPr lang="en-CA" sz="2400" cap="none" dirty="0"/>
            </a:br>
            <a:br>
              <a:rPr lang="en-CA" sz="2400" cap="none" dirty="0"/>
            </a:br>
            <a:r>
              <a:rPr lang="en-CA" sz="2400" cap="none" dirty="0"/>
              <a:t>How can you begin to </a:t>
            </a:r>
            <a:r>
              <a:rPr lang="en-CA" sz="2400" u="sng" cap="none" dirty="0"/>
              <a:t>LOVE</a:t>
            </a:r>
            <a:r>
              <a:rPr lang="en-CA" sz="2400" cap="none" dirty="0"/>
              <a:t> others in the “way of Christ”?</a:t>
            </a:r>
            <a:br>
              <a:rPr lang="en-CA" sz="2400" cap="none" dirty="0"/>
            </a:br>
            <a:br>
              <a:rPr lang="en-CA" sz="2400" cap="none" dirty="0"/>
            </a:br>
            <a:r>
              <a:rPr lang="en-CA" sz="2400" cap="none" dirty="0"/>
              <a:t>What is it going to take for you to </a:t>
            </a:r>
            <a:r>
              <a:rPr lang="en-CA" sz="2400" u="sng" cap="none" dirty="0"/>
              <a:t>MOVE</a:t>
            </a:r>
            <a:r>
              <a:rPr lang="en-CA" sz="2400" cap="none" dirty="0"/>
              <a:t> </a:t>
            </a:r>
            <a:r>
              <a:rPr lang="en-CA" sz="2400" u="sng" cap="none" dirty="0"/>
              <a:t>TOWARD</a:t>
            </a:r>
            <a:r>
              <a:rPr lang="en-CA" sz="2400" cap="none" dirty="0"/>
              <a:t> others?</a:t>
            </a:r>
          </a:p>
        </p:txBody>
      </p:sp>
      <p:sp>
        <p:nvSpPr>
          <p:cNvPr id="3" name="Subtitle 2">
            <a:extLst>
              <a:ext uri="{FF2B5EF4-FFF2-40B4-BE49-F238E27FC236}">
                <a16:creationId xmlns:a16="http://schemas.microsoft.com/office/drawing/2014/main" id="{EB6F6782-8D51-4BDB-9567-FF0D21BF6530}"/>
              </a:ext>
            </a:extLst>
          </p:cNvPr>
          <p:cNvSpPr>
            <a:spLocks noGrp="1"/>
          </p:cNvSpPr>
          <p:nvPr>
            <p:ph type="subTitle" idx="1"/>
          </p:nvPr>
        </p:nvSpPr>
        <p:spPr>
          <a:xfrm>
            <a:off x="533400" y="802298"/>
            <a:ext cx="3736126" cy="5116985"/>
          </a:xfrm>
        </p:spPr>
        <p:txBody>
          <a:bodyPr anchor="ctr">
            <a:normAutofit/>
          </a:bodyPr>
          <a:lstStyle/>
          <a:p>
            <a:pPr algn="ctr"/>
            <a:r>
              <a:rPr lang="en-CA" sz="3200" dirty="0"/>
              <a:t>BEING PRESENT:</a:t>
            </a:r>
          </a:p>
        </p:txBody>
      </p:sp>
      <p:cxnSp>
        <p:nvCxnSpPr>
          <p:cNvPr id="27" name="Straight Connector 26">
            <a:extLst>
              <a:ext uri="{FF2B5EF4-FFF2-40B4-BE49-F238E27FC236}">
                <a16:creationId xmlns:a16="http://schemas.microsoft.com/office/drawing/2014/main" id="{5A9284E7-0823-472D-9963-18D89DFEB8B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760590"/>
            <a:ext cx="0" cy="3200400"/>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542278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3FD43-015B-479C-B63F-29E39D7FE9F9}"/>
              </a:ext>
            </a:extLst>
          </p:cNvPr>
          <p:cNvSpPr>
            <a:spLocks noGrp="1"/>
          </p:cNvSpPr>
          <p:nvPr>
            <p:ph type="ctrTitle"/>
          </p:nvPr>
        </p:nvSpPr>
        <p:spPr/>
        <p:txBody>
          <a:bodyPr/>
          <a:lstStyle/>
          <a:p>
            <a:pPr algn="r"/>
            <a:r>
              <a:rPr lang="en-CA" dirty="0"/>
              <a:t>Next SESSION:</a:t>
            </a:r>
          </a:p>
        </p:txBody>
      </p:sp>
      <p:sp>
        <p:nvSpPr>
          <p:cNvPr id="3" name="Subtitle 2">
            <a:extLst>
              <a:ext uri="{FF2B5EF4-FFF2-40B4-BE49-F238E27FC236}">
                <a16:creationId xmlns:a16="http://schemas.microsoft.com/office/drawing/2014/main" id="{AF68F246-5D1B-4B9F-93A2-1B76E0D77688}"/>
              </a:ext>
            </a:extLst>
          </p:cNvPr>
          <p:cNvSpPr>
            <a:spLocks noGrp="1"/>
          </p:cNvSpPr>
          <p:nvPr>
            <p:ph type="subTitle" idx="1"/>
          </p:nvPr>
        </p:nvSpPr>
        <p:spPr/>
        <p:txBody>
          <a:bodyPr>
            <a:normAutofit/>
          </a:bodyPr>
          <a:lstStyle/>
          <a:p>
            <a:pPr algn="r"/>
            <a:r>
              <a:rPr lang="en-CA" sz="2800" dirty="0">
                <a:ln w="0"/>
                <a:solidFill>
                  <a:schemeClr val="accent1"/>
                </a:solidFill>
                <a:effectLst>
                  <a:outerShdw blurRad="38100" dist="25400" dir="5400000" algn="ctr" rotWithShape="0">
                    <a:srgbClr val="6E747A">
                      <a:alpha val="43000"/>
                    </a:srgbClr>
                  </a:outerShdw>
                </a:effectLst>
              </a:rPr>
              <a:t>SESSION 2 – Listening Skills</a:t>
            </a:r>
          </a:p>
        </p:txBody>
      </p:sp>
    </p:spTree>
    <p:extLst>
      <p:ext uri="{BB962C8B-B14F-4D97-AF65-F5344CB8AC3E}">
        <p14:creationId xmlns:p14="http://schemas.microsoft.com/office/powerpoint/2010/main" val="3290107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56" name="Picture 55">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58" name="Straight Connector 57">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62" name="Rectangle 61">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66" name="Rectangle 65">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3A8CFC-A6A3-4F53-AB52-5256A56F2E1D}"/>
              </a:ext>
            </a:extLst>
          </p:cNvPr>
          <p:cNvSpPr>
            <a:spLocks noGrp="1"/>
          </p:cNvSpPr>
          <p:nvPr>
            <p:ph type="title"/>
          </p:nvPr>
        </p:nvSpPr>
        <p:spPr>
          <a:xfrm>
            <a:off x="1557071" y="1584552"/>
            <a:ext cx="9099255" cy="2537251"/>
          </a:xfrm>
        </p:spPr>
        <p:txBody>
          <a:bodyPr vert="horz" lIns="91440" tIns="45720" rIns="91440" bIns="0" rtlCol="0" anchor="ctr">
            <a:normAutofit/>
          </a:bodyPr>
          <a:lstStyle/>
          <a:p>
            <a:pPr algn="ctr"/>
            <a:r>
              <a:rPr lang="en-US" sz="7200" dirty="0">
                <a:solidFill>
                  <a:srgbClr val="454545"/>
                </a:solidFill>
              </a:rPr>
              <a:t>What is your greatest fear?</a:t>
            </a:r>
          </a:p>
        </p:txBody>
      </p:sp>
      <p:sp>
        <p:nvSpPr>
          <p:cNvPr id="3" name="Text Placeholder 2">
            <a:extLst>
              <a:ext uri="{FF2B5EF4-FFF2-40B4-BE49-F238E27FC236}">
                <a16:creationId xmlns:a16="http://schemas.microsoft.com/office/drawing/2014/main" id="{990163B6-C741-497D-A234-4945A7441581}"/>
              </a:ext>
            </a:extLst>
          </p:cNvPr>
          <p:cNvSpPr>
            <a:spLocks noGrp="1"/>
          </p:cNvSpPr>
          <p:nvPr>
            <p:ph type="body" idx="1"/>
          </p:nvPr>
        </p:nvSpPr>
        <p:spPr>
          <a:xfrm>
            <a:off x="1208855" y="4175003"/>
            <a:ext cx="3227128" cy="744373"/>
          </a:xfrm>
        </p:spPr>
        <p:txBody>
          <a:bodyPr vert="horz" lIns="91440" tIns="91440" rIns="91440" bIns="91440" rtlCol="0">
            <a:normAutofit/>
          </a:bodyPr>
          <a:lstStyle/>
          <a:p>
            <a:pPr algn="ctr"/>
            <a:r>
              <a:rPr lang="en-US" dirty="0">
                <a:ln w="0"/>
                <a:solidFill>
                  <a:schemeClr val="accent1"/>
                </a:solidFill>
                <a:effectLst>
                  <a:outerShdw blurRad="38100" dist="25400" dir="5400000" algn="ctr" rotWithShape="0">
                    <a:srgbClr val="6E747A">
                      <a:alpha val="43000"/>
                    </a:srgbClr>
                  </a:outerShdw>
                </a:effectLst>
              </a:rPr>
              <a:t>TO NOT BE LOVED</a:t>
            </a:r>
          </a:p>
        </p:txBody>
      </p:sp>
      <p:pic>
        <p:nvPicPr>
          <p:cNvPr id="72" name="Picture 71">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74" name="Straight Connector 73">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36" name="Text Placeholder 2">
            <a:extLst>
              <a:ext uri="{FF2B5EF4-FFF2-40B4-BE49-F238E27FC236}">
                <a16:creationId xmlns:a16="http://schemas.microsoft.com/office/drawing/2014/main" id="{E03DF39E-F9AC-40F3-964B-4E72D101FF4D}"/>
              </a:ext>
            </a:extLst>
          </p:cNvPr>
          <p:cNvSpPr txBox="1">
            <a:spLocks/>
          </p:cNvSpPr>
          <p:nvPr/>
        </p:nvSpPr>
        <p:spPr>
          <a:xfrm>
            <a:off x="3892559" y="4167051"/>
            <a:ext cx="3227128" cy="744373"/>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1pPr>
            <a:lvl2pPr marL="4572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tint val="75000"/>
                  </a:schemeClr>
                </a:solidFill>
                <a:effectLst/>
                <a:latin typeface="+mn-lt"/>
                <a:ea typeface="+mn-ea"/>
                <a:cs typeface="+mn-cs"/>
              </a:defRPr>
            </a:lvl2pPr>
            <a:lvl3pPr marL="9144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tint val="75000"/>
                  </a:schemeClr>
                </a:solidFill>
                <a:effectLst/>
                <a:latin typeface="+mn-lt"/>
                <a:ea typeface="+mn-ea"/>
                <a:cs typeface="+mn-cs"/>
              </a:defRPr>
            </a:lvl3pPr>
            <a:lvl4pPr marL="13716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tint val="75000"/>
                  </a:schemeClr>
                </a:solidFill>
                <a:effectLst/>
                <a:latin typeface="+mn-lt"/>
                <a:ea typeface="+mn-ea"/>
                <a:cs typeface="+mn-cs"/>
              </a:defRPr>
            </a:lvl4pPr>
            <a:lvl5pPr marL="18288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tint val="75000"/>
                  </a:schemeClr>
                </a:solidFill>
                <a:effectLst/>
                <a:latin typeface="+mn-lt"/>
                <a:ea typeface="+mn-ea"/>
                <a:cs typeface="+mn-cs"/>
              </a:defRPr>
            </a:lvl5pPr>
            <a:lvl6pPr marL="22860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tint val="75000"/>
                  </a:schemeClr>
                </a:solidFill>
                <a:effectLst/>
                <a:latin typeface="+mn-lt"/>
                <a:ea typeface="+mn-ea"/>
                <a:cs typeface="+mn-cs"/>
              </a:defRPr>
            </a:lvl6pPr>
            <a:lvl7pPr marL="27432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tint val="75000"/>
                  </a:schemeClr>
                </a:solidFill>
                <a:effectLst/>
                <a:latin typeface="+mn-lt"/>
                <a:ea typeface="+mn-ea"/>
                <a:cs typeface="+mn-cs"/>
              </a:defRPr>
            </a:lvl7pPr>
            <a:lvl8pPr marL="32004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tint val="75000"/>
                  </a:schemeClr>
                </a:solidFill>
                <a:effectLst/>
                <a:latin typeface="+mn-lt"/>
                <a:ea typeface="+mn-ea"/>
                <a:cs typeface="+mn-cs"/>
              </a:defRPr>
            </a:lvl8pPr>
            <a:lvl9pPr marL="36576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tint val="75000"/>
                  </a:schemeClr>
                </a:solidFill>
                <a:effectLst/>
                <a:latin typeface="+mn-lt"/>
                <a:ea typeface="+mn-ea"/>
                <a:cs typeface="+mn-cs"/>
              </a:defRPr>
            </a:lvl9pPr>
          </a:lstStyle>
          <a:p>
            <a:pPr algn="ctr"/>
            <a:r>
              <a:rPr lang="en-US" dirty="0">
                <a:ln w="0"/>
                <a:solidFill>
                  <a:schemeClr val="accent1"/>
                </a:solidFill>
                <a:effectLst>
                  <a:outerShdw blurRad="38100" dist="25400" dir="5400000" algn="ctr" rotWithShape="0">
                    <a:srgbClr val="6E747A">
                      <a:alpha val="43000"/>
                    </a:srgbClr>
                  </a:outerShdw>
                </a:effectLst>
              </a:rPr>
              <a:t>TO NOT BE KNOWN</a:t>
            </a:r>
          </a:p>
        </p:txBody>
      </p:sp>
      <p:sp>
        <p:nvSpPr>
          <p:cNvPr id="38" name="Text Placeholder 2">
            <a:extLst>
              <a:ext uri="{FF2B5EF4-FFF2-40B4-BE49-F238E27FC236}">
                <a16:creationId xmlns:a16="http://schemas.microsoft.com/office/drawing/2014/main" id="{CEDE13D8-D21D-4F6E-9546-5AF6679DC57C}"/>
              </a:ext>
            </a:extLst>
          </p:cNvPr>
          <p:cNvSpPr txBox="1">
            <a:spLocks/>
          </p:cNvSpPr>
          <p:nvPr/>
        </p:nvSpPr>
        <p:spPr>
          <a:xfrm>
            <a:off x="6953250" y="4167051"/>
            <a:ext cx="3703075" cy="744373"/>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1pPr>
            <a:lvl2pPr marL="4572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tint val="75000"/>
                  </a:schemeClr>
                </a:solidFill>
                <a:effectLst/>
                <a:latin typeface="+mn-lt"/>
                <a:ea typeface="+mn-ea"/>
                <a:cs typeface="+mn-cs"/>
              </a:defRPr>
            </a:lvl2pPr>
            <a:lvl3pPr marL="9144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tint val="75000"/>
                  </a:schemeClr>
                </a:solidFill>
                <a:effectLst/>
                <a:latin typeface="+mn-lt"/>
                <a:ea typeface="+mn-ea"/>
                <a:cs typeface="+mn-cs"/>
              </a:defRPr>
            </a:lvl3pPr>
            <a:lvl4pPr marL="13716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tint val="75000"/>
                  </a:schemeClr>
                </a:solidFill>
                <a:effectLst/>
                <a:latin typeface="+mn-lt"/>
                <a:ea typeface="+mn-ea"/>
                <a:cs typeface="+mn-cs"/>
              </a:defRPr>
            </a:lvl4pPr>
            <a:lvl5pPr marL="18288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tint val="75000"/>
                  </a:schemeClr>
                </a:solidFill>
                <a:effectLst/>
                <a:latin typeface="+mn-lt"/>
                <a:ea typeface="+mn-ea"/>
                <a:cs typeface="+mn-cs"/>
              </a:defRPr>
            </a:lvl5pPr>
            <a:lvl6pPr marL="22860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tint val="75000"/>
                  </a:schemeClr>
                </a:solidFill>
                <a:effectLst/>
                <a:latin typeface="+mn-lt"/>
                <a:ea typeface="+mn-ea"/>
                <a:cs typeface="+mn-cs"/>
              </a:defRPr>
            </a:lvl6pPr>
            <a:lvl7pPr marL="27432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tint val="75000"/>
                  </a:schemeClr>
                </a:solidFill>
                <a:effectLst/>
                <a:latin typeface="+mn-lt"/>
                <a:ea typeface="+mn-ea"/>
                <a:cs typeface="+mn-cs"/>
              </a:defRPr>
            </a:lvl7pPr>
            <a:lvl8pPr marL="32004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tint val="75000"/>
                  </a:schemeClr>
                </a:solidFill>
                <a:effectLst/>
                <a:latin typeface="+mn-lt"/>
                <a:ea typeface="+mn-ea"/>
                <a:cs typeface="+mn-cs"/>
              </a:defRPr>
            </a:lvl8pPr>
            <a:lvl9pPr marL="36576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tint val="75000"/>
                  </a:schemeClr>
                </a:solidFill>
                <a:effectLst/>
                <a:latin typeface="+mn-lt"/>
                <a:ea typeface="+mn-ea"/>
                <a:cs typeface="+mn-cs"/>
              </a:defRPr>
            </a:lvl9pPr>
          </a:lstStyle>
          <a:p>
            <a:pPr algn="ctr"/>
            <a:r>
              <a:rPr lang="en-US" dirty="0">
                <a:ln w="0"/>
                <a:solidFill>
                  <a:schemeClr val="accent1"/>
                </a:solidFill>
                <a:effectLst>
                  <a:outerShdw blurRad="38100" dist="25400" dir="5400000" algn="ctr" rotWithShape="0">
                    <a:srgbClr val="6E747A">
                      <a:alpha val="43000"/>
                    </a:srgbClr>
                  </a:outerShdw>
                </a:effectLst>
              </a:rPr>
              <a:t>TO BE KNOWN AND NOT LOVED</a:t>
            </a:r>
          </a:p>
        </p:txBody>
      </p:sp>
    </p:spTree>
    <p:extLst>
      <p:ext uri="{BB962C8B-B14F-4D97-AF65-F5344CB8AC3E}">
        <p14:creationId xmlns:p14="http://schemas.microsoft.com/office/powerpoint/2010/main" val="262320642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6" grpId="0"/>
      <p:bldP spid="3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D07ABFFD-8D12-427C-BE11-6CB762D91963}"/>
              </a:ext>
            </a:extLst>
          </p:cNvPr>
          <p:cNvSpPr>
            <a:spLocks noGrp="1"/>
          </p:cNvSpPr>
          <p:nvPr>
            <p:ph type="title"/>
          </p:nvPr>
        </p:nvSpPr>
        <p:spPr>
          <a:xfrm>
            <a:off x="812205" y="804519"/>
            <a:ext cx="3241820" cy="4431360"/>
          </a:xfrm>
        </p:spPr>
        <p:txBody>
          <a:bodyPr anchor="ctr">
            <a:normAutofit/>
          </a:bodyPr>
          <a:lstStyle/>
          <a:p>
            <a:pPr algn="ctr"/>
            <a:r>
              <a:rPr lang="en-CA" dirty="0"/>
              <a:t>Where do we start?</a:t>
            </a:r>
          </a:p>
        </p:txBody>
      </p:sp>
      <p:cxnSp>
        <p:nvCxnSpPr>
          <p:cNvPr id="12" name="Straight Connector 11">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5156"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E131001-AB19-41A1-B545-5A207B6A0F41}"/>
              </a:ext>
            </a:extLst>
          </p:cNvPr>
          <p:cNvSpPr>
            <a:spLocks noGrp="1"/>
          </p:cNvSpPr>
          <p:nvPr>
            <p:ph idx="1"/>
          </p:nvPr>
        </p:nvSpPr>
        <p:spPr>
          <a:xfrm>
            <a:off x="4637863" y="804520"/>
            <a:ext cx="6102559" cy="4431359"/>
          </a:xfrm>
        </p:spPr>
        <p:txBody>
          <a:bodyPr anchor="ctr">
            <a:normAutofit/>
          </a:bodyPr>
          <a:lstStyle/>
          <a:p>
            <a:pPr algn="just"/>
            <a:r>
              <a:rPr lang="en-CA" sz="2200" dirty="0"/>
              <a:t>Before we can answer the question of “</a:t>
            </a:r>
            <a:r>
              <a:rPr lang="en-CA" sz="2200" b="1" i="1" dirty="0"/>
              <a:t>what does it mean to be a good listener?</a:t>
            </a:r>
            <a:r>
              <a:rPr lang="en-CA" sz="2200" dirty="0"/>
              <a:t>” we need to look at  </a:t>
            </a:r>
            <a:r>
              <a:rPr lang="en-CA" sz="2200" u="sng" dirty="0"/>
              <a:t>WHY</a:t>
            </a:r>
            <a:r>
              <a:rPr lang="en-CA" sz="2200" dirty="0"/>
              <a:t> it is so important</a:t>
            </a:r>
          </a:p>
        </p:txBody>
      </p:sp>
      <p:pic>
        <p:nvPicPr>
          <p:cNvPr id="14" name="Picture 13">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40381601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69" name="Picture 68">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71" name="Straight Connector 70">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75" name="Rectangle 74">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79" name="Rectangle 78">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C547BB-8F3F-40A0-99C4-C948AB7CE526}"/>
              </a:ext>
            </a:extLst>
          </p:cNvPr>
          <p:cNvSpPr>
            <a:spLocks noGrp="1"/>
          </p:cNvSpPr>
          <p:nvPr>
            <p:ph type="title"/>
          </p:nvPr>
        </p:nvSpPr>
        <p:spPr>
          <a:xfrm>
            <a:off x="1557071" y="1584552"/>
            <a:ext cx="9099255" cy="2537251"/>
          </a:xfrm>
        </p:spPr>
        <p:txBody>
          <a:bodyPr vert="horz" lIns="91440" tIns="45720" rIns="91440" bIns="0" rtlCol="0" anchor="ctr">
            <a:normAutofit/>
          </a:bodyPr>
          <a:lstStyle/>
          <a:p>
            <a:pPr algn="ctr"/>
            <a:r>
              <a:rPr lang="en-US" sz="7200" dirty="0">
                <a:solidFill>
                  <a:srgbClr val="454545"/>
                </a:solidFill>
              </a:rPr>
              <a:t>A Theology of LISTENING</a:t>
            </a:r>
          </a:p>
        </p:txBody>
      </p:sp>
      <p:pic>
        <p:nvPicPr>
          <p:cNvPr id="85" name="Picture 84">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87" name="Straight Connector 86">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413855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088D8-1045-4E67-B52E-0707CA5B1952}"/>
              </a:ext>
            </a:extLst>
          </p:cNvPr>
          <p:cNvSpPr>
            <a:spLocks noGrp="1"/>
          </p:cNvSpPr>
          <p:nvPr>
            <p:ph type="title"/>
          </p:nvPr>
        </p:nvSpPr>
        <p:spPr/>
        <p:txBody>
          <a:bodyPr/>
          <a:lstStyle/>
          <a:p>
            <a:r>
              <a:rPr lang="en-CA" dirty="0"/>
              <a:t>We serve a god who knows us</a:t>
            </a:r>
          </a:p>
        </p:txBody>
      </p:sp>
      <p:sp>
        <p:nvSpPr>
          <p:cNvPr id="3" name="Text Placeholder 2">
            <a:extLst>
              <a:ext uri="{FF2B5EF4-FFF2-40B4-BE49-F238E27FC236}">
                <a16:creationId xmlns:a16="http://schemas.microsoft.com/office/drawing/2014/main" id="{2A910E56-02A7-40D7-8D3A-769C2B690289}"/>
              </a:ext>
            </a:extLst>
          </p:cNvPr>
          <p:cNvSpPr>
            <a:spLocks noGrp="1"/>
          </p:cNvSpPr>
          <p:nvPr>
            <p:ph type="body" idx="1"/>
          </p:nvPr>
        </p:nvSpPr>
        <p:spPr>
          <a:xfrm>
            <a:off x="6096000" y="1991558"/>
            <a:ext cx="4645152" cy="801943"/>
          </a:xfrm>
        </p:spPr>
        <p:txBody>
          <a:bodyPr/>
          <a:lstStyle/>
          <a:p>
            <a:r>
              <a:rPr lang="en-CA" dirty="0"/>
              <a:t>  Exodus 2:23-24</a:t>
            </a:r>
          </a:p>
        </p:txBody>
      </p:sp>
      <p:sp>
        <p:nvSpPr>
          <p:cNvPr id="4" name="Content Placeholder 3">
            <a:extLst>
              <a:ext uri="{FF2B5EF4-FFF2-40B4-BE49-F238E27FC236}">
                <a16:creationId xmlns:a16="http://schemas.microsoft.com/office/drawing/2014/main" id="{E3B5D720-6285-4356-8380-B77F5D579A7A}"/>
              </a:ext>
            </a:extLst>
          </p:cNvPr>
          <p:cNvSpPr>
            <a:spLocks noGrp="1"/>
          </p:cNvSpPr>
          <p:nvPr>
            <p:ph sz="half" idx="2"/>
          </p:nvPr>
        </p:nvSpPr>
        <p:spPr>
          <a:xfrm>
            <a:off x="6095999" y="2796278"/>
            <a:ext cx="4944279" cy="3110000"/>
          </a:xfrm>
        </p:spPr>
        <p:txBody>
          <a:bodyPr>
            <a:normAutofit/>
          </a:bodyPr>
          <a:lstStyle/>
          <a:p>
            <a:r>
              <a:rPr lang="en-CA" sz="1800" i="1" dirty="0">
                <a:effectLst/>
                <a:ea typeface="Calibri" panose="020F0502020204030204" pitchFamily="34" charset="0"/>
                <a:cs typeface="Times New Roman" panose="02020603050405020304" pitchFamily="18" charset="0"/>
              </a:rPr>
              <a:t>During those many days the king of Egypt died, and the people of Israel groaned because of their slavery and cried out for help. Their cry for rescue from slavery came up to God.  And God </a:t>
            </a:r>
            <a:r>
              <a:rPr lang="en-CA" sz="1800" b="1" i="1" dirty="0">
                <a:effectLst/>
                <a:ea typeface="Calibri" panose="020F0502020204030204" pitchFamily="34" charset="0"/>
                <a:cs typeface="Times New Roman" panose="02020603050405020304" pitchFamily="18" charset="0"/>
              </a:rPr>
              <a:t>heard</a:t>
            </a:r>
            <a:r>
              <a:rPr lang="en-CA" sz="1800" i="1" dirty="0">
                <a:effectLst/>
                <a:ea typeface="Calibri" panose="020F0502020204030204" pitchFamily="34" charset="0"/>
                <a:cs typeface="Times New Roman" panose="02020603050405020304" pitchFamily="18" charset="0"/>
              </a:rPr>
              <a:t> their groaning, and God </a:t>
            </a:r>
            <a:r>
              <a:rPr lang="en-CA" sz="1800" b="1" i="1" dirty="0">
                <a:effectLst/>
                <a:ea typeface="Calibri" panose="020F0502020204030204" pitchFamily="34" charset="0"/>
                <a:cs typeface="Times New Roman" panose="02020603050405020304" pitchFamily="18" charset="0"/>
              </a:rPr>
              <a:t>remembered</a:t>
            </a:r>
            <a:r>
              <a:rPr lang="en-CA" sz="1800" i="1" dirty="0">
                <a:effectLst/>
                <a:ea typeface="Calibri" panose="020F0502020204030204" pitchFamily="34" charset="0"/>
                <a:cs typeface="Times New Roman" panose="02020603050405020304" pitchFamily="18" charset="0"/>
              </a:rPr>
              <a:t> his covenant with Abraham, with Isaac, and with Jacob.</a:t>
            </a:r>
            <a:r>
              <a:rPr lang="en-CA" sz="1800" b="1" i="1" dirty="0">
                <a:effectLst/>
                <a:ea typeface="Calibri" panose="020F0502020204030204" pitchFamily="34" charset="0"/>
                <a:cs typeface="Times New Roman" panose="02020603050405020304" pitchFamily="18" charset="0"/>
              </a:rPr>
              <a:t> God saw the people of Israel—and God knew. </a:t>
            </a:r>
            <a:endParaRPr lang="en-CA" dirty="0"/>
          </a:p>
        </p:txBody>
      </p:sp>
      <p:pic>
        <p:nvPicPr>
          <p:cNvPr id="8" name="Picture 7" descr="A picture containing text, outdoor&#10;&#10;Description automatically generated">
            <a:extLst>
              <a:ext uri="{FF2B5EF4-FFF2-40B4-BE49-F238E27FC236}">
                <a16:creationId xmlns:a16="http://schemas.microsoft.com/office/drawing/2014/main" id="{EC956C00-540C-45A6-B377-2F203C919F7A}"/>
              </a:ext>
            </a:extLst>
          </p:cNvPr>
          <p:cNvPicPr>
            <a:picLocks noChangeAspect="1"/>
          </p:cNvPicPr>
          <p:nvPr/>
        </p:nvPicPr>
        <p:blipFill>
          <a:blip r:embed="rId2"/>
          <a:stretch>
            <a:fillRect/>
          </a:stretch>
        </p:blipFill>
        <p:spPr>
          <a:xfrm>
            <a:off x="557642" y="2368185"/>
            <a:ext cx="5538356" cy="3110000"/>
          </a:xfrm>
          <a:prstGeom prst="rect">
            <a:avLst/>
          </a:prstGeom>
        </p:spPr>
      </p:pic>
    </p:spTree>
    <p:extLst>
      <p:ext uri="{BB962C8B-B14F-4D97-AF65-F5344CB8AC3E}">
        <p14:creationId xmlns:p14="http://schemas.microsoft.com/office/powerpoint/2010/main" val="663422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58E7C-4987-4B29-BC8B-C95C3102EE57}"/>
              </a:ext>
            </a:extLst>
          </p:cNvPr>
          <p:cNvSpPr>
            <a:spLocks noGrp="1"/>
          </p:cNvSpPr>
          <p:nvPr>
            <p:ph type="title"/>
          </p:nvPr>
        </p:nvSpPr>
        <p:spPr/>
        <p:txBody>
          <a:bodyPr/>
          <a:lstStyle/>
          <a:p>
            <a:r>
              <a:rPr lang="en-CA" dirty="0"/>
              <a:t>We Serve a God who loves us</a:t>
            </a:r>
          </a:p>
        </p:txBody>
      </p:sp>
      <p:sp>
        <p:nvSpPr>
          <p:cNvPr id="3" name="Text Placeholder 2">
            <a:extLst>
              <a:ext uri="{FF2B5EF4-FFF2-40B4-BE49-F238E27FC236}">
                <a16:creationId xmlns:a16="http://schemas.microsoft.com/office/drawing/2014/main" id="{0F6B6FD7-D2BA-4BB7-A22E-6D24ABDF1DEE}"/>
              </a:ext>
            </a:extLst>
          </p:cNvPr>
          <p:cNvSpPr>
            <a:spLocks noGrp="1"/>
          </p:cNvSpPr>
          <p:nvPr>
            <p:ph type="body" idx="1"/>
          </p:nvPr>
        </p:nvSpPr>
        <p:spPr>
          <a:xfrm>
            <a:off x="1450848" y="3794310"/>
            <a:ext cx="4645152" cy="801943"/>
          </a:xfrm>
        </p:spPr>
        <p:txBody>
          <a:bodyPr/>
          <a:lstStyle/>
          <a:p>
            <a:r>
              <a:rPr lang="en-CA" dirty="0"/>
              <a:t>  Romans 5:6-8</a:t>
            </a:r>
          </a:p>
        </p:txBody>
      </p:sp>
      <p:sp>
        <p:nvSpPr>
          <p:cNvPr id="4" name="Content Placeholder 3">
            <a:extLst>
              <a:ext uri="{FF2B5EF4-FFF2-40B4-BE49-F238E27FC236}">
                <a16:creationId xmlns:a16="http://schemas.microsoft.com/office/drawing/2014/main" id="{F2187BD2-2F98-4BD0-B6A4-1F6A1C939973}"/>
              </a:ext>
            </a:extLst>
          </p:cNvPr>
          <p:cNvSpPr>
            <a:spLocks noGrp="1"/>
          </p:cNvSpPr>
          <p:nvPr>
            <p:ph sz="half" idx="2"/>
          </p:nvPr>
        </p:nvSpPr>
        <p:spPr>
          <a:xfrm>
            <a:off x="1447188" y="4596253"/>
            <a:ext cx="8788493" cy="1683447"/>
          </a:xfrm>
        </p:spPr>
        <p:txBody>
          <a:bodyPr>
            <a:normAutofit/>
          </a:bodyPr>
          <a:lstStyle/>
          <a:p>
            <a:r>
              <a:rPr lang="en-US" sz="1800" i="1" dirty="0"/>
              <a:t>For while we were still weak, at the right time Christ died for the ungodly. For one will scarcely die for a righteous person—though perhaps for a good person one would dare even to die— but God shows </a:t>
            </a:r>
            <a:r>
              <a:rPr lang="en-US" sz="1800" b="1" i="1" dirty="0"/>
              <a:t>his love for us </a:t>
            </a:r>
            <a:r>
              <a:rPr lang="en-US" sz="1800" i="1" dirty="0"/>
              <a:t>in that while we were still sinners, Christ died for us.</a:t>
            </a:r>
            <a:endParaRPr lang="en-CA" sz="1800" i="1" dirty="0"/>
          </a:p>
        </p:txBody>
      </p:sp>
      <p:sp>
        <p:nvSpPr>
          <p:cNvPr id="5" name="Text Placeholder 4">
            <a:extLst>
              <a:ext uri="{FF2B5EF4-FFF2-40B4-BE49-F238E27FC236}">
                <a16:creationId xmlns:a16="http://schemas.microsoft.com/office/drawing/2014/main" id="{0F2CBB36-7D3E-42C3-84A3-87F63768D6A9}"/>
              </a:ext>
            </a:extLst>
          </p:cNvPr>
          <p:cNvSpPr>
            <a:spLocks noGrp="1"/>
          </p:cNvSpPr>
          <p:nvPr>
            <p:ph type="body" sz="quarter" idx="3"/>
          </p:nvPr>
        </p:nvSpPr>
        <p:spPr>
          <a:xfrm>
            <a:off x="1450848" y="1860482"/>
            <a:ext cx="4645152" cy="802237"/>
          </a:xfrm>
        </p:spPr>
        <p:txBody>
          <a:bodyPr/>
          <a:lstStyle/>
          <a:p>
            <a:r>
              <a:rPr lang="en-CA" dirty="0"/>
              <a:t>  John 3:16-17</a:t>
            </a:r>
          </a:p>
        </p:txBody>
      </p:sp>
      <p:sp>
        <p:nvSpPr>
          <p:cNvPr id="6" name="Content Placeholder 5">
            <a:extLst>
              <a:ext uri="{FF2B5EF4-FFF2-40B4-BE49-F238E27FC236}">
                <a16:creationId xmlns:a16="http://schemas.microsoft.com/office/drawing/2014/main" id="{5B98294B-500C-4807-B012-B054D5AEF235}"/>
              </a:ext>
            </a:extLst>
          </p:cNvPr>
          <p:cNvSpPr>
            <a:spLocks noGrp="1"/>
          </p:cNvSpPr>
          <p:nvPr>
            <p:ph sz="quarter" idx="4"/>
          </p:nvPr>
        </p:nvSpPr>
        <p:spPr>
          <a:xfrm>
            <a:off x="1447188" y="2662425"/>
            <a:ext cx="8788494" cy="1532857"/>
          </a:xfrm>
        </p:spPr>
        <p:txBody>
          <a:bodyPr>
            <a:normAutofit/>
          </a:bodyPr>
          <a:lstStyle/>
          <a:p>
            <a:r>
              <a:rPr lang="en-US" sz="1800" i="1" dirty="0"/>
              <a:t>For God </a:t>
            </a:r>
            <a:r>
              <a:rPr lang="en-US" sz="1800" b="1" i="1" dirty="0"/>
              <a:t>so loved </a:t>
            </a:r>
            <a:r>
              <a:rPr lang="en-US" sz="1800" i="1" dirty="0"/>
              <a:t>the world, that he gave his only Son, that whoever believes in him should not perish but have eternal life. For God did not send his Son into the world to condemn the world, but in order that the world might be saved through him.</a:t>
            </a:r>
            <a:endParaRPr lang="en-CA" sz="1800" i="1" dirty="0"/>
          </a:p>
        </p:txBody>
      </p:sp>
    </p:spTree>
    <p:extLst>
      <p:ext uri="{BB962C8B-B14F-4D97-AF65-F5344CB8AC3E}">
        <p14:creationId xmlns:p14="http://schemas.microsoft.com/office/powerpoint/2010/main" val="62232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CBF3F-D579-467B-A1E7-B3F8137FBE12}"/>
              </a:ext>
            </a:extLst>
          </p:cNvPr>
          <p:cNvSpPr>
            <a:spLocks noGrp="1"/>
          </p:cNvSpPr>
          <p:nvPr>
            <p:ph type="title"/>
          </p:nvPr>
        </p:nvSpPr>
        <p:spPr/>
        <p:txBody>
          <a:bodyPr/>
          <a:lstStyle/>
          <a:p>
            <a:r>
              <a:rPr lang="en-CA" dirty="0"/>
              <a:t>We serve a God who moves toward us</a:t>
            </a:r>
          </a:p>
        </p:txBody>
      </p:sp>
      <p:pic>
        <p:nvPicPr>
          <p:cNvPr id="8" name="Content Placeholder 7" descr="A group of people sitting around a table&#10;&#10;Description automatically generated with medium confidence">
            <a:extLst>
              <a:ext uri="{FF2B5EF4-FFF2-40B4-BE49-F238E27FC236}">
                <a16:creationId xmlns:a16="http://schemas.microsoft.com/office/drawing/2014/main" id="{E121FCD6-4F35-4CDA-85BB-E8774816B118}"/>
              </a:ext>
            </a:extLst>
          </p:cNvPr>
          <p:cNvPicPr>
            <a:picLocks noGrp="1" noChangeAspect="1"/>
          </p:cNvPicPr>
          <p:nvPr>
            <p:ph sz="half" idx="2"/>
          </p:nvPr>
        </p:nvPicPr>
        <p:blipFill>
          <a:blip r:embed="rId2"/>
          <a:stretch>
            <a:fillRect/>
          </a:stretch>
        </p:blipFill>
        <p:spPr>
          <a:xfrm>
            <a:off x="1447191" y="2039924"/>
            <a:ext cx="3048000" cy="3944471"/>
          </a:xfrm>
        </p:spPr>
      </p:pic>
      <p:sp>
        <p:nvSpPr>
          <p:cNvPr id="5" name="Text Placeholder 4">
            <a:extLst>
              <a:ext uri="{FF2B5EF4-FFF2-40B4-BE49-F238E27FC236}">
                <a16:creationId xmlns:a16="http://schemas.microsoft.com/office/drawing/2014/main" id="{F37FBE4D-E042-47A3-B1C6-60E0D6919FF1}"/>
              </a:ext>
            </a:extLst>
          </p:cNvPr>
          <p:cNvSpPr>
            <a:spLocks noGrp="1"/>
          </p:cNvSpPr>
          <p:nvPr>
            <p:ph type="body" sz="quarter" idx="3"/>
          </p:nvPr>
        </p:nvSpPr>
        <p:spPr>
          <a:xfrm>
            <a:off x="4495191" y="5182158"/>
            <a:ext cx="4645152" cy="802237"/>
          </a:xfrm>
        </p:spPr>
        <p:txBody>
          <a:bodyPr/>
          <a:lstStyle/>
          <a:p>
            <a:r>
              <a:rPr lang="en-CA" dirty="0"/>
              <a:t>Luke 7:36-50 </a:t>
            </a:r>
          </a:p>
        </p:txBody>
      </p:sp>
      <p:pic>
        <p:nvPicPr>
          <p:cNvPr id="11" name="Content Placeholder 8" descr="A picture containing person&#10;&#10;Description automatically generated">
            <a:extLst>
              <a:ext uri="{FF2B5EF4-FFF2-40B4-BE49-F238E27FC236}">
                <a16:creationId xmlns:a16="http://schemas.microsoft.com/office/drawing/2014/main" id="{DC1E8F35-3808-4A21-A823-1E505389675E}"/>
              </a:ext>
            </a:extLst>
          </p:cNvPr>
          <p:cNvPicPr>
            <a:picLocks noChangeAspect="1"/>
          </p:cNvPicPr>
          <p:nvPr/>
        </p:nvPicPr>
        <p:blipFill>
          <a:blip r:embed="rId3"/>
          <a:stretch>
            <a:fillRect/>
          </a:stretch>
        </p:blipFill>
        <p:spPr>
          <a:xfrm>
            <a:off x="6409890" y="2705235"/>
            <a:ext cx="4645025" cy="2613847"/>
          </a:xfrm>
          <a:prstGeom prst="rect">
            <a:avLst/>
          </a:prstGeom>
        </p:spPr>
      </p:pic>
      <p:sp>
        <p:nvSpPr>
          <p:cNvPr id="12" name="Text Placeholder 4">
            <a:extLst>
              <a:ext uri="{FF2B5EF4-FFF2-40B4-BE49-F238E27FC236}">
                <a16:creationId xmlns:a16="http://schemas.microsoft.com/office/drawing/2014/main" id="{A4539D92-17AE-4CB8-ABB4-C9A5C8744843}"/>
              </a:ext>
            </a:extLst>
          </p:cNvPr>
          <p:cNvSpPr txBox="1">
            <a:spLocks/>
          </p:cNvSpPr>
          <p:nvPr/>
        </p:nvSpPr>
        <p:spPr>
          <a:xfrm>
            <a:off x="6409827" y="1941742"/>
            <a:ext cx="4645152" cy="802237"/>
          </a:xfrm>
          <a:prstGeom prst="rect">
            <a:avLst/>
          </a:prstGeom>
        </p:spPr>
        <p:txBody>
          <a:bodyPr vert="horz" lIns="91440" tIns="45720" rIns="91440" bIns="45720" rtlCol="0" anchor="b">
            <a:normAutofit/>
          </a:bodyPr>
          <a:lstStyle>
            <a:lvl1pPr marL="0" indent="0" algn="l" defTabSz="914400" rtl="0" eaLnBrk="1" latinLnBrk="0" hangingPunct="1">
              <a:lnSpc>
                <a:spcPct val="100000"/>
              </a:lnSpc>
              <a:spcBef>
                <a:spcPts val="1000"/>
              </a:spcBef>
              <a:buClr>
                <a:schemeClr val="accent1"/>
              </a:buClr>
              <a:buSzPct val="100000"/>
              <a:buFont typeface="Arial" panose="020B0604020202020204" pitchFamily="34" charset="0"/>
              <a:buNone/>
              <a:defRPr sz="2200" b="0" kern="1200" cap="all" baseline="0">
                <a:solidFill>
                  <a:schemeClr val="accent1"/>
                </a:solidFill>
                <a:effectLst/>
                <a:latin typeface="+mn-lt"/>
                <a:ea typeface="+mn-ea"/>
                <a:cs typeface="+mn-cs"/>
              </a:defRPr>
            </a:lvl1pPr>
            <a:lvl2pPr marL="4572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2000" b="1" kern="1200" cap="none" baseline="0">
                <a:solidFill>
                  <a:schemeClr val="tx1"/>
                </a:solidFill>
                <a:effectLst/>
                <a:latin typeface="+mn-lt"/>
                <a:ea typeface="+mn-ea"/>
                <a:cs typeface="+mn-cs"/>
              </a:defRPr>
            </a:lvl2pPr>
            <a:lvl3pPr marL="9144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800" b="1" kern="1200">
                <a:solidFill>
                  <a:schemeClr val="tx1"/>
                </a:solidFill>
                <a:effectLst/>
                <a:latin typeface="+mn-lt"/>
                <a:ea typeface="+mn-ea"/>
                <a:cs typeface="+mn-cs"/>
              </a:defRPr>
            </a:lvl3pPr>
            <a:lvl4pPr marL="13716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b="1" kern="1200" cap="none" baseline="0">
                <a:solidFill>
                  <a:schemeClr val="tx1"/>
                </a:solidFill>
                <a:effectLst/>
                <a:latin typeface="+mn-lt"/>
                <a:ea typeface="+mn-ea"/>
                <a:cs typeface="+mn-cs"/>
              </a:defRPr>
            </a:lvl4pPr>
            <a:lvl5pPr marL="18288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b="1" kern="1200">
                <a:solidFill>
                  <a:schemeClr val="tx1"/>
                </a:solidFill>
                <a:effectLst/>
                <a:latin typeface="+mn-lt"/>
                <a:ea typeface="+mn-ea"/>
                <a:cs typeface="+mn-cs"/>
              </a:defRPr>
            </a:lvl5pPr>
            <a:lvl6pPr marL="22860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b="1" kern="1200">
                <a:solidFill>
                  <a:schemeClr val="tx1"/>
                </a:solidFill>
                <a:effectLst/>
                <a:latin typeface="+mn-lt"/>
                <a:ea typeface="+mn-ea"/>
                <a:cs typeface="+mn-cs"/>
              </a:defRPr>
            </a:lvl6pPr>
            <a:lvl7pPr marL="27432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b="1" kern="1200">
                <a:solidFill>
                  <a:schemeClr val="tx1"/>
                </a:solidFill>
                <a:effectLst/>
                <a:latin typeface="+mn-lt"/>
                <a:ea typeface="+mn-ea"/>
                <a:cs typeface="+mn-cs"/>
              </a:defRPr>
            </a:lvl7pPr>
            <a:lvl8pPr marL="32004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b="1" kern="1200" baseline="0">
                <a:solidFill>
                  <a:schemeClr val="tx1"/>
                </a:solidFill>
                <a:effectLst/>
                <a:latin typeface="+mn-lt"/>
                <a:ea typeface="+mn-ea"/>
                <a:cs typeface="+mn-cs"/>
              </a:defRPr>
            </a:lvl8pPr>
            <a:lvl9pPr marL="3657600" indent="0" algn="l" defTabSz="914400" rtl="0" eaLnBrk="1" latinLnBrk="0" hangingPunct="1">
              <a:lnSpc>
                <a:spcPct val="120000"/>
              </a:lnSpc>
              <a:spcBef>
                <a:spcPts val="500"/>
              </a:spcBef>
              <a:buClr>
                <a:schemeClr val="accent1"/>
              </a:buClr>
              <a:buSzPct val="100000"/>
              <a:buFont typeface="Arial" panose="020B0604020202020204" pitchFamily="34" charset="0"/>
              <a:buNone/>
              <a:defRPr sz="1600" b="1" kern="1200" baseline="0">
                <a:solidFill>
                  <a:schemeClr val="tx1"/>
                </a:solidFill>
                <a:effectLst/>
                <a:latin typeface="+mn-lt"/>
                <a:ea typeface="+mn-ea"/>
                <a:cs typeface="+mn-cs"/>
              </a:defRPr>
            </a:lvl9pPr>
          </a:lstStyle>
          <a:p>
            <a:r>
              <a:rPr lang="en-CA" dirty="0"/>
              <a:t>Luke 8:40-48</a:t>
            </a:r>
          </a:p>
        </p:txBody>
      </p:sp>
    </p:spTree>
    <p:extLst>
      <p:ext uri="{BB962C8B-B14F-4D97-AF65-F5344CB8AC3E}">
        <p14:creationId xmlns:p14="http://schemas.microsoft.com/office/powerpoint/2010/main" val="1679199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3ECD06-CF04-4988-96B0-E06AE4E95668}"/>
              </a:ext>
            </a:extLst>
          </p:cNvPr>
          <p:cNvSpPr>
            <a:spLocks noGrp="1"/>
          </p:cNvSpPr>
          <p:nvPr>
            <p:ph type="title"/>
          </p:nvPr>
        </p:nvSpPr>
        <p:spPr>
          <a:xfrm>
            <a:off x="849683" y="1240076"/>
            <a:ext cx="2727813" cy="4584527"/>
          </a:xfrm>
        </p:spPr>
        <p:txBody>
          <a:bodyPr>
            <a:normAutofit/>
          </a:bodyPr>
          <a:lstStyle/>
          <a:p>
            <a:r>
              <a:rPr lang="en-CA" dirty="0">
                <a:solidFill>
                  <a:srgbClr val="FFFFFF"/>
                </a:solidFill>
              </a:rPr>
              <a:t>Question:</a:t>
            </a:r>
          </a:p>
        </p:txBody>
      </p:sp>
      <p:sp>
        <p:nvSpPr>
          <p:cNvPr id="3" name="Content Placeholder 2">
            <a:extLst>
              <a:ext uri="{FF2B5EF4-FFF2-40B4-BE49-F238E27FC236}">
                <a16:creationId xmlns:a16="http://schemas.microsoft.com/office/drawing/2014/main" id="{9BA10D27-A242-46B8-9460-CE7BA903E433}"/>
              </a:ext>
            </a:extLst>
          </p:cNvPr>
          <p:cNvSpPr>
            <a:spLocks noGrp="1"/>
          </p:cNvSpPr>
          <p:nvPr>
            <p:ph idx="1"/>
          </p:nvPr>
        </p:nvSpPr>
        <p:spPr>
          <a:xfrm>
            <a:off x="4705594" y="2412156"/>
            <a:ext cx="6379173" cy="2033689"/>
          </a:xfrm>
        </p:spPr>
        <p:txBody>
          <a:bodyPr anchor="t">
            <a:normAutofit/>
          </a:bodyPr>
          <a:lstStyle/>
          <a:p>
            <a:pPr marL="0" indent="0">
              <a:buNone/>
            </a:pPr>
            <a:r>
              <a:rPr lang="en-US" sz="2400" dirty="0">
                <a:ln w="0"/>
                <a:solidFill>
                  <a:schemeClr val="accent1"/>
                </a:solidFill>
                <a:effectLst>
                  <a:outerShdw blurRad="38100" dist="25400" dir="5400000" algn="ctr" rotWithShape="0">
                    <a:srgbClr val="6E747A">
                      <a:alpha val="43000"/>
                    </a:srgbClr>
                  </a:outerShdw>
                </a:effectLst>
              </a:rPr>
              <a:t>What do we notice about the way Jesus interacts with these two women – how does he demonstrate that he </a:t>
            </a:r>
            <a:r>
              <a:rPr lang="en-US" sz="2400" u="sng" dirty="0">
                <a:ln w="0"/>
                <a:solidFill>
                  <a:schemeClr val="accent1"/>
                </a:solidFill>
                <a:effectLst>
                  <a:outerShdw blurRad="38100" dist="25400" dir="5400000" algn="ctr" rotWithShape="0">
                    <a:srgbClr val="6E747A">
                      <a:alpha val="43000"/>
                    </a:srgbClr>
                  </a:outerShdw>
                </a:effectLst>
              </a:rPr>
              <a:t>knows them</a:t>
            </a:r>
            <a:r>
              <a:rPr lang="en-US" sz="2400" dirty="0">
                <a:ln w="0"/>
                <a:solidFill>
                  <a:schemeClr val="accent1"/>
                </a:solidFill>
                <a:effectLst>
                  <a:outerShdw blurRad="38100" dist="25400" dir="5400000" algn="ctr" rotWithShape="0">
                    <a:srgbClr val="6E747A">
                      <a:alpha val="43000"/>
                    </a:srgbClr>
                  </a:outerShdw>
                </a:effectLst>
              </a:rPr>
              <a:t>, </a:t>
            </a:r>
            <a:r>
              <a:rPr lang="en-US" sz="2400" u="sng" dirty="0">
                <a:ln w="0"/>
                <a:solidFill>
                  <a:schemeClr val="accent1"/>
                </a:solidFill>
                <a:effectLst>
                  <a:outerShdw blurRad="38100" dist="25400" dir="5400000" algn="ctr" rotWithShape="0">
                    <a:srgbClr val="6E747A">
                      <a:alpha val="43000"/>
                    </a:srgbClr>
                  </a:outerShdw>
                </a:effectLst>
              </a:rPr>
              <a:t>loves them </a:t>
            </a:r>
            <a:r>
              <a:rPr lang="en-US" sz="2400" dirty="0">
                <a:ln w="0"/>
                <a:solidFill>
                  <a:schemeClr val="accent1"/>
                </a:solidFill>
                <a:effectLst>
                  <a:outerShdw blurRad="38100" dist="25400" dir="5400000" algn="ctr" rotWithShape="0">
                    <a:srgbClr val="6E747A">
                      <a:alpha val="43000"/>
                    </a:srgbClr>
                  </a:outerShdw>
                </a:effectLst>
              </a:rPr>
              <a:t>and </a:t>
            </a:r>
            <a:r>
              <a:rPr lang="en-US" sz="2400" u="sng" dirty="0">
                <a:ln w="0"/>
                <a:solidFill>
                  <a:schemeClr val="accent1"/>
                </a:solidFill>
                <a:effectLst>
                  <a:outerShdw blurRad="38100" dist="25400" dir="5400000" algn="ctr" rotWithShape="0">
                    <a:srgbClr val="6E747A">
                      <a:alpha val="43000"/>
                    </a:srgbClr>
                  </a:outerShdw>
                </a:effectLst>
              </a:rPr>
              <a:t>moves toward them</a:t>
            </a:r>
            <a:r>
              <a:rPr lang="en-US" sz="2400" dirty="0">
                <a:ln w="0"/>
                <a:solidFill>
                  <a:schemeClr val="accent1"/>
                </a:solidFill>
                <a:effectLst>
                  <a:outerShdw blurRad="38100" dist="25400" dir="5400000" algn="ctr" rotWithShape="0">
                    <a:srgbClr val="6E747A">
                      <a:alpha val="43000"/>
                    </a:srgbClr>
                  </a:outerShdw>
                </a:effectLst>
              </a:rPr>
              <a:t>?</a:t>
            </a:r>
          </a:p>
          <a:p>
            <a:pPr marL="0" indent="0">
              <a:buNone/>
            </a:pPr>
            <a:endParaRPr lang="en-US" sz="240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46862799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1016</TotalTime>
  <Words>1260</Words>
  <Application>Microsoft Macintosh PowerPoint</Application>
  <PresentationFormat>Widescreen</PresentationFormat>
  <Paragraphs>83</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Gill Sans MT</vt:lpstr>
      <vt:lpstr>Gallery</vt:lpstr>
      <vt:lpstr>How to Listen Well</vt:lpstr>
      <vt:lpstr>What is your greatest Need?</vt:lpstr>
      <vt:lpstr>What is your greatest fear?</vt:lpstr>
      <vt:lpstr>Where do we start?</vt:lpstr>
      <vt:lpstr>A Theology of LISTENING</vt:lpstr>
      <vt:lpstr>We serve a god who knows us</vt:lpstr>
      <vt:lpstr>We Serve a God who loves us</vt:lpstr>
      <vt:lpstr>We serve a God who moves toward us</vt:lpstr>
      <vt:lpstr>Question:</vt:lpstr>
      <vt:lpstr>Luke 7:36-50</vt:lpstr>
      <vt:lpstr>Luke 8:40-48</vt:lpstr>
      <vt:lpstr>What is our Calling?</vt:lpstr>
      <vt:lpstr>know others  love others  move toward others</vt:lpstr>
      <vt:lpstr>Some reminders</vt:lpstr>
      <vt:lpstr>We are created for relationship</vt:lpstr>
      <vt:lpstr>Relationships are not about “Us”</vt:lpstr>
      <vt:lpstr>Question:</vt:lpstr>
      <vt:lpstr>Relationships are messy because people are</vt:lpstr>
      <vt:lpstr>Reflect:      QUESTION:</vt:lpstr>
      <vt:lpstr>We are called into the mess</vt:lpstr>
      <vt:lpstr>Question:</vt:lpstr>
      <vt:lpstr>Moving FORWARD</vt:lpstr>
      <vt:lpstr>We are UNITED WITH CHRIST</vt:lpstr>
      <vt:lpstr>We are EQUIPPED WITH THE SPIRIT</vt:lpstr>
      <vt:lpstr>“With the Spirit, we move toward other people and are amazed that God uses ordinary people to do his kingdom work.”</vt:lpstr>
      <vt:lpstr>Your mission</vt:lpstr>
      <vt:lpstr>Who are the people in your life that God is calling you to KNOW?  How can you begin to LOVE others in the “way of Christ”?  What is it going to take for you to MOVE TOWARD others?</vt:lpstr>
      <vt:lpstr>Next SESSION: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Listen</dc:title>
  <dc:creator>Curtis Heaton</dc:creator>
  <cp:lastModifiedBy>Billy Malogi</cp:lastModifiedBy>
  <cp:revision>23</cp:revision>
  <dcterms:created xsi:type="dcterms:W3CDTF">2022-04-27T19:16:12Z</dcterms:created>
  <dcterms:modified xsi:type="dcterms:W3CDTF">2022-07-20T13:40:37Z</dcterms:modified>
</cp:coreProperties>
</file>